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HelveticaNeue-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HelveticaNeue-italic.fntdata"/><Relationship Id="rId12" Type="http://schemas.openxmlformats.org/officeDocument/2006/relationships/slide" Target="slides/slide8.xml"/><Relationship Id="rId56" Type="http://schemas.openxmlformats.org/officeDocument/2006/relationships/font" Target="fonts/HelveticaNeue-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HelveticaNeue-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25fc750d5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225fc750d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6a049a0ef_0_1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6a049a0e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first model, LDM classification models. We can find that there are obvious </a:t>
            </a:r>
            <a:r>
              <a:rPr lang="en"/>
              <a:t>differences between IO and NO. Therefore, we do the binary classification implementing and SVm with SGD classifier.</a:t>
            </a:r>
            <a:endParaRPr/>
          </a:p>
          <a:p>
            <a:pPr indent="0" lvl="0" marL="0" rtl="0" algn="l">
              <a:spcBef>
                <a:spcPts val="0"/>
              </a:spcBef>
              <a:spcAft>
                <a:spcPts val="0"/>
              </a:spcAft>
              <a:buNone/>
            </a:pPr>
            <a:r>
              <a:rPr lang="en"/>
              <a:t>It shows that it is perfect classificated.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6a049a0ef_0_1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6a049a0e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model is to regress the Theta_23.</a:t>
            </a:r>
            <a:endParaRPr/>
          </a:p>
          <a:p>
            <a:pPr indent="0" lvl="0" marL="0" rtl="0" algn="l">
              <a:spcBef>
                <a:spcPts val="0"/>
              </a:spcBef>
              <a:spcAft>
                <a:spcPts val="0"/>
              </a:spcAft>
              <a:buNone/>
            </a:pPr>
            <a:r>
              <a:rPr lang="en"/>
              <a:t>t</a:t>
            </a:r>
            <a:r>
              <a:rPr lang="en"/>
              <a:t>heoretically , the </a:t>
            </a:r>
            <a:r>
              <a:rPr lang="en"/>
              <a:t>appearance</a:t>
            </a:r>
            <a:r>
              <a:rPr lang="en"/>
              <a:t> channels are related to the sin^2 Theta_23, and the </a:t>
            </a:r>
            <a:r>
              <a:rPr lang="en"/>
              <a:t>disappearance</a:t>
            </a:r>
            <a:r>
              <a:rPr lang="en"/>
              <a:t> channels are related to the sin^2 2Theta_23.</a:t>
            </a:r>
            <a:endParaRPr/>
          </a:p>
          <a:p>
            <a:pPr indent="0" lvl="0" marL="0" rtl="0" algn="l">
              <a:spcBef>
                <a:spcPts val="0"/>
              </a:spcBef>
              <a:spcAft>
                <a:spcPts val="0"/>
              </a:spcAft>
              <a:buNone/>
            </a:pPr>
            <a:r>
              <a:rPr lang="en"/>
              <a:t>The right shows that in the range of approximately 30 to 50, appearance channels has degeneracy but </a:t>
            </a:r>
            <a:r>
              <a:rPr lang="en"/>
              <a:t>disappearance</a:t>
            </a:r>
            <a:r>
              <a:rPr lang="en"/>
              <a:t> do not have.</a:t>
            </a:r>
            <a:endParaRPr/>
          </a:p>
          <a:p>
            <a:pPr indent="0" lvl="0" marL="0" rtl="0" algn="l">
              <a:spcBef>
                <a:spcPts val="0"/>
              </a:spcBef>
              <a:spcAft>
                <a:spcPts val="0"/>
              </a:spcAft>
              <a:buNone/>
            </a:pPr>
            <a:r>
              <a:rPr lang="en"/>
              <a:t>Thus, consider these channels together, ew expect that it can summarize as a one-to-one predictions. &lt;NEXT PAGE&gt;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6a049a0ef_0_2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6a049a0e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figure is the integrated </a:t>
            </a:r>
            <a:r>
              <a:rPr lang="en"/>
              <a:t>count plot, which means integrating over the the flux spectrum; that is, the consider the total flux.</a:t>
            </a:r>
            <a:endParaRPr/>
          </a:p>
          <a:p>
            <a:pPr indent="0" lvl="0" marL="0" rtl="0" algn="l">
              <a:spcBef>
                <a:spcPts val="0"/>
              </a:spcBef>
              <a:spcAft>
                <a:spcPts val="0"/>
              </a:spcAft>
              <a:buNone/>
            </a:pPr>
            <a:r>
              <a:rPr lang="en"/>
              <a:t>&lt;</a:t>
            </a:r>
            <a:r>
              <a:rPr lang="en">
                <a:solidFill>
                  <a:schemeClr val="dk1"/>
                </a:solidFill>
              </a:rPr>
              <a:t>ANIME</a:t>
            </a:r>
            <a:r>
              <a:rPr lang="en"/>
              <a:t>&gt; We can find that there is no degeneracy in the appearance channels. Right plot is the enlarge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6a049a0ef_0_2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6a049a0e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a:t>
            </a:r>
            <a:r>
              <a:rPr lang="en"/>
              <a:t>procedure</a:t>
            </a:r>
            <a:r>
              <a:rPr lang="en"/>
              <a:t> of the training model, we input the images with 4 channels times 65 energy bins &lt;POINT&gt;. </a:t>
            </a:r>
            <a:endParaRPr/>
          </a:p>
          <a:p>
            <a:pPr indent="0" lvl="0" marL="0" rtl="0" algn="l">
              <a:spcBef>
                <a:spcPts val="0"/>
              </a:spcBef>
              <a:spcAft>
                <a:spcPts val="0"/>
              </a:spcAft>
              <a:buNone/>
            </a:pPr>
            <a:r>
              <a:rPr lang="en"/>
              <a:t>Then, we use MinMax </a:t>
            </a:r>
            <a:r>
              <a:rPr lang="en"/>
              <a:t>normalization</a:t>
            </a:r>
            <a:r>
              <a:rPr lang="en"/>
              <a:t> to normalize our data within the range 0 to 1.</a:t>
            </a:r>
            <a:endParaRPr/>
          </a:p>
          <a:p>
            <a:pPr indent="0" lvl="0" marL="0" rtl="0" algn="l">
              <a:spcBef>
                <a:spcPts val="0"/>
              </a:spcBef>
              <a:spcAft>
                <a:spcPts val="0"/>
              </a:spcAft>
              <a:buNone/>
            </a:pPr>
            <a:r>
              <a:rPr lang="en"/>
              <a:t>&lt;ANIME&gt; The model we use is consist of 4 conv2d kernels and 1 small DNN. Like &lt;HERE&gt;, and we use three set of this sort of cells with </a:t>
            </a:r>
            <a:r>
              <a:rPr lang="en"/>
              <a:t>different</a:t>
            </a:r>
            <a:r>
              <a:rPr lang="en"/>
              <a:t> filters.</a:t>
            </a:r>
            <a:endParaRPr/>
          </a:p>
          <a:p>
            <a:pPr indent="0" lvl="0" marL="0" rtl="0" algn="l">
              <a:spcBef>
                <a:spcPts val="0"/>
              </a:spcBef>
              <a:spcAft>
                <a:spcPts val="0"/>
              </a:spcAft>
              <a:buNone/>
            </a:pPr>
            <a:r>
              <a:rPr lang="en"/>
              <a:t>The loss function we use is huber, which combine the characteristics of MSE and MAE. </a:t>
            </a:r>
            <a:endParaRPr/>
          </a:p>
          <a:p>
            <a:pPr indent="-298450" lvl="0" marL="457200" rtl="0" algn="l">
              <a:spcBef>
                <a:spcPts val="0"/>
              </a:spcBef>
              <a:spcAft>
                <a:spcPts val="0"/>
              </a:spcAft>
              <a:buSzPts val="1100"/>
              <a:buChar char="●"/>
            </a:pPr>
            <a:r>
              <a:rPr lang="en"/>
              <a:t>Conv2D(filter, kernel_size)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ed859f5e0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ed859f5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we are going to discuss the regression of delta_cp. </a:t>
            </a:r>
            <a:endParaRPr/>
          </a:p>
          <a:p>
            <a:pPr indent="0" lvl="0" marL="0" rtl="0" algn="l">
              <a:spcBef>
                <a:spcPts val="0"/>
              </a:spcBef>
              <a:spcAft>
                <a:spcPts val="0"/>
              </a:spcAft>
              <a:buClr>
                <a:schemeClr val="dk1"/>
              </a:buClr>
              <a:buSzPts val="1100"/>
              <a:buFont typeface="Arial"/>
              <a:buNone/>
            </a:pPr>
            <a:r>
              <a:rPr lang="en"/>
              <a:t>Theoretically, the probabilities of </a:t>
            </a:r>
            <a:r>
              <a:rPr lang="en"/>
              <a:t>appearance</a:t>
            </a:r>
            <a:r>
              <a:rPr lang="en"/>
              <a:t> and disappearance channels show in here &lt;Here&gt;.</a:t>
            </a:r>
            <a:endParaRPr/>
          </a:p>
          <a:p>
            <a:pPr indent="0" lvl="0" marL="0" rtl="0" algn="l">
              <a:spcBef>
                <a:spcPts val="0"/>
              </a:spcBef>
              <a:spcAft>
                <a:spcPts val="0"/>
              </a:spcAft>
              <a:buClr>
                <a:schemeClr val="dk1"/>
              </a:buClr>
              <a:buSzPts val="1100"/>
              <a:buFont typeface="Arial"/>
              <a:buNone/>
            </a:pPr>
            <a:r>
              <a:rPr lang="en"/>
              <a:t>The appearance channel is related to the sin delta_cp; however, there is no direct evidence in disappearance channels.</a:t>
            </a:r>
            <a:endParaRPr/>
          </a:p>
          <a:p>
            <a:pPr indent="0" lvl="0" marL="0" rtl="0" algn="l">
              <a:spcBef>
                <a:spcPts val="0"/>
              </a:spcBef>
              <a:spcAft>
                <a:spcPts val="0"/>
              </a:spcAft>
              <a:buClr>
                <a:schemeClr val="dk1"/>
              </a:buClr>
              <a:buSzPts val="1100"/>
              <a:buFont typeface="Arial"/>
              <a:buNone/>
            </a:pPr>
            <a:r>
              <a:rPr lang="en"/>
              <a:t>Regarding the appearance channels, b</a:t>
            </a:r>
            <a:r>
              <a:rPr lang="en"/>
              <a:t>ecause of the sine relation, it cannot be trivially determined! </a:t>
            </a:r>
            <a:endParaRPr/>
          </a:p>
          <a:p>
            <a:pPr indent="0" lvl="0" marL="0" rtl="0" algn="l">
              <a:spcBef>
                <a:spcPts val="0"/>
              </a:spcBef>
              <a:spcAft>
                <a:spcPts val="0"/>
              </a:spcAft>
              <a:buClr>
                <a:schemeClr val="dk1"/>
              </a:buClr>
              <a:buSzPts val="1100"/>
              <a:buFont typeface="Arial"/>
              <a:buNone/>
            </a:pPr>
            <a:r>
              <a:rPr lang="en"/>
              <a:t>Thus, we first use sine to do the regression task; then, do the classification task with arcsine.</a:t>
            </a:r>
            <a:endParaRPr/>
          </a:p>
          <a:p>
            <a:pPr indent="0" lvl="0" marL="0" rtl="0" algn="l">
              <a:spcBef>
                <a:spcPts val="0"/>
              </a:spcBef>
              <a:spcAft>
                <a:spcPts val="0"/>
              </a:spcAft>
              <a:buClr>
                <a:schemeClr val="dk1"/>
              </a:buClr>
              <a:buSzPts val="1100"/>
              <a:buFont typeface="Arial"/>
              <a:buNone/>
            </a:pPr>
            <a:r>
              <a:rPr lang="en"/>
              <a:t>(If looking at the whole dataset, it is slightly different among them. &lt;Backup&gt;)</a:t>
            </a:r>
            <a:endParaRPr/>
          </a:p>
          <a:p>
            <a:pPr indent="0" lvl="0" marL="0" rtl="0" algn="l">
              <a:spcBef>
                <a:spcPts val="0"/>
              </a:spcBef>
              <a:spcAft>
                <a:spcPts val="0"/>
              </a:spcAft>
              <a:buNone/>
            </a:pPr>
            <a:r>
              <a:rPr lang="en"/>
              <a:t>&lt;ANIME (enlarge)&gt;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ed859f5e0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ed859f5e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&lt;POINT&gt; This figure is the sine with the degeneracy: “green, blue”, and “red-orange”. If taking the sine of the delta is, it reduces the degeneracy.</a:t>
            </a:r>
            <a:endParaRPr/>
          </a:p>
          <a:p>
            <a:pPr indent="0" lvl="0" marL="0" rtl="0" algn="l">
              <a:spcBef>
                <a:spcPts val="0"/>
              </a:spcBef>
              <a:spcAft>
                <a:spcPts val="0"/>
              </a:spcAft>
              <a:buClr>
                <a:schemeClr val="dk1"/>
              </a:buClr>
              <a:buSzPts val="1100"/>
              <a:buFont typeface="Arial"/>
              <a:buNone/>
            </a:pPr>
            <a:r>
              <a:rPr lang="en"/>
              <a:t>We input the MinMax CNN images with dine delta in the regression model &lt;here&gt;.</a:t>
            </a:r>
            <a:endParaRPr/>
          </a:p>
          <a:p>
            <a:pPr indent="0" lvl="0" marL="0" rtl="0" algn="l">
              <a:spcBef>
                <a:spcPts val="0"/>
              </a:spcBef>
              <a:spcAft>
                <a:spcPts val="0"/>
              </a:spcAft>
              <a:buClr>
                <a:schemeClr val="dk1"/>
              </a:buClr>
              <a:buSzPts val="1100"/>
              <a:buFont typeface="Arial"/>
              <a:buNone/>
            </a:pPr>
            <a:r>
              <a:rPr lang="en"/>
              <a:t>This model consists of a similar structure to the previous regression model. &lt;model&gt;</a:t>
            </a:r>
            <a:endParaRPr/>
          </a:p>
          <a:p>
            <a:pPr indent="0" lvl="0" marL="0" rtl="0" algn="l">
              <a:spcBef>
                <a:spcPts val="0"/>
              </a:spcBef>
              <a:spcAft>
                <a:spcPts val="0"/>
              </a:spcAft>
              <a:buClr>
                <a:schemeClr val="dk1"/>
              </a:buClr>
              <a:buSzPts val="1100"/>
              <a:buFont typeface="Arial"/>
              <a:buNone/>
            </a:pPr>
            <a:r>
              <a:rPr lang="en"/>
              <a:t>Due to the observation of the data, we find that it still has some differences among different phases. So, we believe that it can be classified.</a:t>
            </a:r>
            <a:endParaRPr/>
          </a:p>
          <a:p>
            <a:pPr indent="0" lvl="0" marL="0" rtl="0" algn="l">
              <a:spcBef>
                <a:spcPts val="0"/>
              </a:spcBef>
              <a:spcAft>
                <a:spcPts val="0"/>
              </a:spcAft>
              <a:buClr>
                <a:schemeClr val="dk1"/>
              </a:buClr>
              <a:buSzPts val="1100"/>
              <a:buFont typeface="Arial"/>
              <a:buNone/>
            </a:pPr>
            <a:r>
              <a:rPr lang="en"/>
              <a:t>But, on the other hand, you may winder ask why not just use sine and cosine and transpose it implementing 2 arc functions as the features that can easier to get the delta_cp, but in this point of view, we may face two two arc functions, and we know that each arc function may occur a classification bias. So it may cause in difficulty for classification.</a:t>
            </a:r>
            <a:endParaRPr/>
          </a:p>
          <a:p>
            <a:pPr indent="0" lvl="0" marL="0" rtl="0" algn="l">
              <a:spcBef>
                <a:spcPts val="0"/>
              </a:spcBef>
              <a:spcAft>
                <a:spcPts val="0"/>
              </a:spcAft>
              <a:buClr>
                <a:schemeClr val="dk1"/>
              </a:buClr>
              <a:buSzPts val="1100"/>
              <a:buFont typeface="Arial"/>
              <a:buNone/>
            </a:pPr>
            <a:r>
              <a:rPr lang="en"/>
              <a:t>Thereby, why not divided sine over cosine? We do not adapt </a:t>
            </a:r>
            <a:r>
              <a:rPr lang="en"/>
              <a:t>this method is because </a:t>
            </a:r>
            <a:r>
              <a:rPr lang="en"/>
              <a:t>the denominator may be very small, owing to the domain of cosine, which contains 0 or some number around zero. The defects will result in the overflowing problem. (Inevitably, it will also face one arctan)</a:t>
            </a:r>
            <a:endParaRPr/>
          </a:p>
          <a:p>
            <a:pPr indent="0" lvl="0" marL="0" rtl="0" algn="l">
              <a:spcBef>
                <a:spcPts val="0"/>
              </a:spcBef>
              <a:spcAft>
                <a:spcPts val="0"/>
              </a:spcAft>
              <a:buClr>
                <a:schemeClr val="dk1"/>
              </a:buClr>
              <a:buSzPts val="1100"/>
              <a:buFont typeface="Arial"/>
              <a:buNone/>
            </a:pPr>
            <a:r>
              <a:rPr lang="en"/>
              <a:t>So, lastly, we determine to use only one sine function and its arc function; then, do the classification, which we will discuss later.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ed859f5e0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4ed859f5e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Label_kernel: </a:t>
            </a:r>
            <a:r>
              <a:rPr lang="en"/>
              <a:t>First, we need to construct the “label kernel”, the input is the sin delta and taking the arc sine of it; then we will get 2 degeneracy delta_cp. </a:t>
            </a:r>
            <a:endParaRPr/>
          </a:p>
          <a:p>
            <a:pPr indent="-298450" lvl="0" marL="457200" rtl="0" algn="l">
              <a:spcBef>
                <a:spcPts val="0"/>
              </a:spcBef>
              <a:spcAft>
                <a:spcPts val="0"/>
              </a:spcAft>
              <a:buSzPts val="1100"/>
              <a:buAutoNum type="arabicPeriod"/>
            </a:pPr>
            <a:r>
              <a:rPr lang="en"/>
              <a:t>Figure: The green line is the result of the sine. We have known that the domain of arcsine is defined within -pi and pi. So, there is one delta within this range and the other is out of it but still inside the -2pi to 2pi.</a:t>
            </a:r>
            <a:endParaRPr/>
          </a:p>
          <a:p>
            <a:pPr indent="-298450" lvl="0" marL="457200" rtl="0" algn="l">
              <a:spcBef>
                <a:spcPts val="0"/>
              </a:spcBef>
              <a:spcAft>
                <a:spcPts val="0"/>
              </a:spcAft>
              <a:buSzPts val="1100"/>
              <a:buAutoNum type="arabicPeriod"/>
            </a:pPr>
            <a:r>
              <a:rPr lang="en"/>
              <a:t>Points: The red point represents the true label, in the training step it will be very close to the green sine curve, here i exaggerate it so as to easier to illustrate the labeling method.</a:t>
            </a:r>
            <a:endParaRPr/>
          </a:p>
          <a:p>
            <a:pPr indent="-298450" lvl="0" marL="457200" rtl="0" algn="l">
              <a:spcBef>
                <a:spcPts val="0"/>
              </a:spcBef>
              <a:spcAft>
                <a:spcPts val="0"/>
              </a:spcAft>
              <a:buSzPts val="1100"/>
              <a:buAutoNum type="arabicPeriod"/>
            </a:pPr>
            <a:r>
              <a:rPr lang="en"/>
              <a:t>Label: The predicted delta with orange color is inside the range of arcsine, I annotated it as 0; the other is blue which is outside the range of arcsine, labeling as 1.</a:t>
            </a:r>
            <a:endParaRPr/>
          </a:p>
          <a:p>
            <a:pPr indent="-298450" lvl="0" marL="457200" rtl="0" algn="l">
              <a:spcBef>
                <a:spcPts val="0"/>
              </a:spcBef>
              <a:spcAft>
                <a:spcPts val="0"/>
              </a:spcAft>
              <a:buSzPts val="1100"/>
              <a:buAutoNum type="arabicPeriod"/>
            </a:pPr>
            <a:r>
              <a:rPr lang="en"/>
              <a:t>Criteria (d): The criteria of which label number is it depending on the distance between true label and predict label. We will choose the nearest as our predicted output label.</a:t>
            </a:r>
            <a:endParaRPr/>
          </a:p>
          <a:p>
            <a:pPr indent="457200" lvl="0" marL="0" rtl="0" algn="l">
              <a:spcBef>
                <a:spcPts val="0"/>
              </a:spcBef>
              <a:spcAft>
                <a:spcPts val="0"/>
              </a:spcAft>
              <a:buNone/>
            </a:pPr>
            <a:r>
              <a:rPr lang="en"/>
              <a:t>&lt;</a:t>
            </a:r>
            <a:r>
              <a:rPr lang="en">
                <a:solidFill>
                  <a:schemeClr val="dk1"/>
                </a:solidFill>
              </a:rPr>
              <a:t>ANIME</a:t>
            </a:r>
            <a:r>
              <a:rPr lang="en"/>
              <a:t>&gt;</a:t>
            </a:r>
            <a:endParaRPr/>
          </a:p>
          <a:p>
            <a:pPr indent="-298450" lvl="0" marL="457200" rtl="0" algn="l">
              <a:spcBef>
                <a:spcPts val="0"/>
              </a:spcBef>
              <a:spcAft>
                <a:spcPts val="0"/>
              </a:spcAft>
              <a:buSzPts val="1100"/>
              <a:buAutoNum type="arabicPeriod"/>
            </a:pPr>
            <a:r>
              <a:rPr lang="en"/>
              <a:t>Model: Therefore, in the heel of constructing the label kernel, we input the normalized CNN images and the label array into the this simple CNN model.</a:t>
            </a:r>
            <a:endParaRPr/>
          </a:p>
          <a:p>
            <a:pPr indent="-298450" lvl="0" marL="457200" rtl="0" algn="l">
              <a:spcBef>
                <a:spcPts val="0"/>
              </a:spcBef>
              <a:spcAft>
                <a:spcPts val="0"/>
              </a:spcAft>
              <a:buSzPts val="1100"/>
              <a:buAutoNum type="arabicPeriod"/>
            </a:pPr>
            <a:r>
              <a:rPr lang="en"/>
              <a:t>This model made by the two conv2d layer and a max pooling layer. </a:t>
            </a:r>
            <a:endParaRPr/>
          </a:p>
          <a:p>
            <a:pPr indent="457200" lvl="0" marL="0" rtl="0" algn="l">
              <a:spcBef>
                <a:spcPts val="0"/>
              </a:spcBef>
              <a:spcAft>
                <a:spcPts val="0"/>
              </a:spcAft>
              <a:buNone/>
            </a:pPr>
            <a:r>
              <a:rPr lang="en"/>
              <a:t>&lt;</a:t>
            </a:r>
            <a:r>
              <a:rPr lang="en">
                <a:solidFill>
                  <a:schemeClr val="dk1"/>
                </a:solidFill>
              </a:rPr>
              <a:t>ANIME</a:t>
            </a:r>
            <a:r>
              <a:rPr lang="en"/>
              <a:t>&gt;</a:t>
            </a:r>
            <a:endParaRPr/>
          </a:p>
          <a:p>
            <a:pPr indent="-298450" lvl="0" marL="457200" rtl="0" algn="l">
              <a:spcBef>
                <a:spcPts val="0"/>
              </a:spcBef>
              <a:spcAft>
                <a:spcPts val="0"/>
              </a:spcAft>
              <a:buSzPts val="1100"/>
              <a:buAutoNum type="arabicPeriod"/>
            </a:pPr>
            <a:r>
              <a:rPr lang="en"/>
              <a:t>Transpose: After that, the output will be the predicted label array and if we want to transform it back to delta_cp, we can use the kernel constructed before. &lt;POINT&gt;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ed859f5e0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ed859f5e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training</a:t>
            </a:r>
            <a:r>
              <a:rPr lang="en"/>
              <a:t> </a:t>
            </a:r>
            <a:r>
              <a:rPr lang="en"/>
              <a:t>process</a:t>
            </a:r>
            <a:r>
              <a:rPr lang="en"/>
              <a:t> is similar, but this time we input the previous predicted sin delta, and take the arcsine of it, and </a:t>
            </a:r>
            <a:r>
              <a:rPr lang="en"/>
              <a:t>establish</a:t>
            </a:r>
            <a:r>
              <a:rPr lang="en"/>
              <a:t> the label kernel.</a:t>
            </a:r>
            <a:endParaRPr/>
          </a:p>
          <a:p>
            <a:pPr indent="0" lvl="0" marL="0" rtl="0" algn="l">
              <a:spcBef>
                <a:spcPts val="0"/>
              </a:spcBef>
              <a:spcAft>
                <a:spcPts val="0"/>
              </a:spcAft>
              <a:buNone/>
            </a:pPr>
            <a:r>
              <a:rPr lang="en"/>
              <a:t>&lt;</a:t>
            </a:r>
            <a:r>
              <a:rPr lang="en">
                <a:solidFill>
                  <a:schemeClr val="dk1"/>
                </a:solidFill>
              </a:rPr>
              <a:t>ANIME</a:t>
            </a:r>
            <a:r>
              <a:rPr lang="en"/>
              <a:t>&gt;</a:t>
            </a:r>
            <a:endParaRPr/>
          </a:p>
          <a:p>
            <a:pPr indent="0" lvl="0" marL="0" rtl="0" algn="l">
              <a:spcBef>
                <a:spcPts val="0"/>
              </a:spcBef>
              <a:spcAft>
                <a:spcPts val="0"/>
              </a:spcAft>
              <a:buNone/>
            </a:pPr>
            <a:r>
              <a:rPr lang="en"/>
              <a:t>Input</a:t>
            </a:r>
            <a:r>
              <a:rPr lang="en"/>
              <a:t> normalized CNN images it will output the label array with 0 and 1.</a:t>
            </a:r>
            <a:endParaRPr/>
          </a:p>
          <a:p>
            <a:pPr indent="0" lvl="0" marL="0" rtl="0" algn="l">
              <a:spcBef>
                <a:spcPts val="0"/>
              </a:spcBef>
              <a:spcAft>
                <a:spcPts val="0"/>
              </a:spcAft>
              <a:buNone/>
            </a:pPr>
            <a:r>
              <a:rPr lang="en"/>
              <a:t>&lt;</a:t>
            </a:r>
            <a:r>
              <a:rPr lang="en">
                <a:solidFill>
                  <a:schemeClr val="dk1"/>
                </a:solidFill>
              </a:rPr>
              <a:t>ANIME</a:t>
            </a:r>
            <a:r>
              <a:rPr lang="en"/>
              <a:t>&gt;</a:t>
            </a:r>
            <a:endParaRPr/>
          </a:p>
          <a:p>
            <a:pPr indent="0" lvl="0" marL="0" rtl="0" algn="l">
              <a:spcBef>
                <a:spcPts val="0"/>
              </a:spcBef>
              <a:spcAft>
                <a:spcPts val="0"/>
              </a:spcAft>
              <a:buNone/>
            </a:pPr>
            <a:r>
              <a:rPr lang="en"/>
              <a:t>Afterward, we can use this label array along with the label kernel to get the delta_cp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6a049a0ef_0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6a049a0e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figures are the training curves. </a:t>
            </a:r>
            <a:endParaRPr/>
          </a:p>
          <a:p>
            <a:pPr indent="0" lvl="0" marL="0" rtl="0" algn="l">
              <a:spcBef>
                <a:spcPts val="0"/>
              </a:spcBef>
              <a:spcAft>
                <a:spcPts val="0"/>
              </a:spcAft>
              <a:buNone/>
            </a:pPr>
            <a:r>
              <a:rPr lang="en"/>
              <a:t>&lt;POINT&gt;: Theta regression curve, the origin is the validation line.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&lt;POINT&gt;: delta ROC curve </a:t>
            </a:r>
            <a:r>
              <a:rPr lang="en"/>
              <a:t>with</a:t>
            </a:r>
            <a:r>
              <a:rPr lang="en"/>
              <a:t> AUC score ~.99 → It seems that is classificate very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ed859f5e0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ed859f5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scatter plot using the validation data to </a:t>
            </a:r>
            <a:r>
              <a:rPr lang="en"/>
              <a:t>predict</a:t>
            </a:r>
            <a:r>
              <a:rPr lang="en"/>
              <a:t> the result. Y-axis is true label and x axis is the predicted abel.</a:t>
            </a:r>
            <a:endParaRPr/>
          </a:p>
          <a:p>
            <a:pPr indent="0" lvl="0" marL="0" rtl="0" algn="l">
              <a:spcBef>
                <a:spcPts val="0"/>
              </a:spcBef>
              <a:spcAft>
                <a:spcPts val="0"/>
              </a:spcAft>
              <a:buNone/>
            </a:pPr>
            <a:r>
              <a:rPr lang="en"/>
              <a:t>The regression of Theta_23 and delta_cp fit well.</a:t>
            </a:r>
            <a:endParaRPr/>
          </a:p>
          <a:p>
            <a:pPr indent="0" lvl="0" marL="0" rtl="0" algn="l">
              <a:spcBef>
                <a:spcPts val="0"/>
              </a:spcBef>
              <a:spcAft>
                <a:spcPts val="0"/>
              </a:spcAft>
              <a:buNone/>
            </a:pPr>
            <a:r>
              <a:rPr lang="en"/>
              <a:t>However, in the delta_cp </a:t>
            </a:r>
            <a:r>
              <a:rPr lang="en"/>
              <a:t>classification</a:t>
            </a:r>
            <a:r>
              <a:rPr lang="en"/>
              <a:t>, like what we talk before, there might be some defects on the boundary of the range of arcsine.</a:t>
            </a:r>
            <a:endParaRPr/>
          </a:p>
          <a:p>
            <a:pPr indent="0" lvl="0" marL="0" rtl="0" algn="l">
              <a:spcBef>
                <a:spcPts val="0"/>
              </a:spcBef>
              <a:spcAft>
                <a:spcPts val="0"/>
              </a:spcAft>
              <a:buNone/>
            </a:pPr>
            <a:r>
              <a:rPr lang="en"/>
              <a:t>These two defect bands can be visualize in this plot &lt;Point&gt;, y-axis is the delta_cp value, x-axis is the number of the event, here i show 1500 events. The red is true labels, and the other blue is the predicted labels.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5fc750d54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5fc750d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Recap the oscillation physics.</a:t>
            </a:r>
            <a:endParaRPr/>
          </a:p>
          <a:p>
            <a:pPr indent="-298450" lvl="0" marL="457200" rtl="0" algn="l">
              <a:spcBef>
                <a:spcPts val="0"/>
              </a:spcBef>
              <a:spcAft>
                <a:spcPts val="0"/>
              </a:spcAft>
              <a:buSzPts val="1100"/>
              <a:buAutoNum type="arabicPeriod"/>
            </a:pPr>
            <a:r>
              <a:rPr lang="en"/>
              <a:t>Method we use and the </a:t>
            </a:r>
            <a:r>
              <a:rPr lang="en"/>
              <a:t>results</a:t>
            </a:r>
            <a:r>
              <a:rPr lang="en"/>
              <a:t> our main models.</a:t>
            </a:r>
            <a:endParaRPr/>
          </a:p>
          <a:p>
            <a:pPr indent="-298450" lvl="0" marL="457200" rtl="0" algn="l">
              <a:spcBef>
                <a:spcPts val="0"/>
              </a:spcBef>
              <a:spcAft>
                <a:spcPts val="0"/>
              </a:spcAft>
              <a:buSzPts val="1100"/>
              <a:buAutoNum type="arabicPeriod"/>
            </a:pPr>
            <a:r>
              <a:rPr lang="en"/>
              <a:t>Briefly summarize what we did in this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91a5493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f91a549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overfitting of the test data, we apply some noise to the training data. The model is modified DCNN and CNN, and analysis procedure are the same.</a:t>
            </a:r>
            <a:endParaRPr/>
          </a:p>
          <a:p>
            <a:pPr indent="0" lvl="0" marL="0" rtl="0" algn="l">
              <a:spcBef>
                <a:spcPts val="0"/>
              </a:spcBef>
              <a:spcAft>
                <a:spcPts val="0"/>
              </a:spcAft>
              <a:buNone/>
            </a:pPr>
            <a:r>
              <a:rPr lang="en"/>
              <a:t>Here i show the training plots, the relative significant different is that we can find that the sin delta has obvious fluctuation, but the classification still do the great job base on these figures.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ed859f5e0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4ed859f5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overfitting of the test data, we apply some noise to the training data. The model is modified DCNN and CNN, and analysis procedure are the same.</a:t>
            </a:r>
            <a:endParaRPr/>
          </a:p>
          <a:p>
            <a:pPr indent="0" lvl="0" marL="0" rtl="0" algn="l">
              <a:spcBef>
                <a:spcPts val="0"/>
              </a:spcBef>
              <a:spcAft>
                <a:spcPts val="0"/>
              </a:spcAft>
              <a:buNone/>
            </a:pPr>
            <a:r>
              <a:rPr lang="en"/>
              <a:t>Here i show the training plots, the relative significant different is that we can find that the sin delta has obvious </a:t>
            </a:r>
            <a:r>
              <a:rPr lang="en"/>
              <a:t>fluctuation, but the classification still do the great job base on these figures.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ed859f5e0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ed859f5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if looking at the scatter plots, in the view of the Theta_23, around 44 to 50 degrees there are distorted. And in the delta_cp scatter plot &lt;here&gt;, on the boundary of the range of arcsine, it cannot assigned it to the true label, which means near the boundary, this </a:t>
            </a:r>
            <a:r>
              <a:rPr lang="en"/>
              <a:t>classification</a:t>
            </a:r>
            <a:r>
              <a:rPr lang="en"/>
              <a:t> cannot do </a:t>
            </a:r>
            <a:r>
              <a:rPr lang="en"/>
              <a:t>the good jobs. These are the defects that cannot find in the training curves in the previous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ed859f5e0_1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ed859f5e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ed859f5e0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ed859f5e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6a049a0ef_0_25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26a049a0e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5fc750d54_0_18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5fc750d5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ed859f5e0_1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ed859f5e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ed859f5e0_1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ed859f5e0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ed859f5e0_1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ed859f5e0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5fc750d54_0_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5fc750d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 physics observed quantities</a:t>
            </a:r>
            <a:endParaRPr/>
          </a:p>
          <a:p>
            <a:pPr indent="0" lvl="0" marL="0" rtl="0" algn="l">
              <a:spcBef>
                <a:spcPts val="0"/>
              </a:spcBef>
              <a:spcAft>
                <a:spcPts val="0"/>
              </a:spcAft>
              <a:buNone/>
            </a:pPr>
            <a:r>
              <a:rPr lang="en"/>
              <a:t>Flavor: states interact with the weak force</a:t>
            </a:r>
            <a:endParaRPr/>
          </a:p>
          <a:p>
            <a:pPr indent="0" lvl="0" marL="0" rtl="0" algn="l">
              <a:spcBef>
                <a:spcPts val="0"/>
              </a:spcBef>
              <a:spcAft>
                <a:spcPts val="0"/>
              </a:spcAft>
              <a:buNone/>
            </a:pPr>
            <a:r>
              <a:rPr lang="en"/>
              <a:t>→ flavor states are </a:t>
            </a:r>
            <a:r>
              <a:rPr lang="en"/>
              <a:t>the superposition of the mass states</a:t>
            </a:r>
            <a:endParaRPr/>
          </a:p>
          <a:p>
            <a:pPr indent="0" lvl="0" marL="0" rtl="0" algn="l">
              <a:spcBef>
                <a:spcPts val="0"/>
              </a:spcBef>
              <a:spcAft>
                <a:spcPts val="0"/>
              </a:spcAft>
              <a:buNone/>
            </a:pPr>
            <a:r>
              <a:rPr lang="en"/>
              <a:t>Besides, because we are discuss about the neutrino oscillation, so the “time evolution” is the crucial part, too.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ed859f5e0_1_2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ed859f5e0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ed859f5e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ed859f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6d521c42c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26d521c4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6d521c42c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6d521c42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ed859f5e0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4ed859f5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ed859f5e0_1_1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ed859f5e0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5fc750d54_0_1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25fc750d5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5fc750d54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5fc750d5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5fc750d54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5fc750d5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5fc750d54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5fc750d5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5fc750d54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25fc750d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 matrix is the is a famous unitary matrix called the PMNS matrix.</a:t>
            </a:r>
            <a:endParaRPr/>
          </a:p>
          <a:p>
            <a:pPr indent="0" lvl="0" marL="0" rtl="0" algn="l">
              <a:spcBef>
                <a:spcPts val="0"/>
              </a:spcBef>
              <a:spcAft>
                <a:spcPts val="0"/>
              </a:spcAft>
              <a:buNone/>
            </a:pPr>
            <a:r>
              <a:rPr lang="en"/>
              <a:t>It can be determined by the 4 parameters, &lt;POINT&gt;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5fc750d54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25fc750d5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ed859f5e0_1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ed859f5e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ed859f5e0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ed859f5e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ed859f5e0_1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ed859f5e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ed859f5e0_1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ed859f5e0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25fc750d54_0_2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25fc750d5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25fc750d54_0_2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25fc750d5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5fc750d54_0_2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25fc750d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5fc750d54_0_2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25fc750d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25fc750d54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25fc750d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6a049a0e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6a049a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Upper is the general form of probabilities.</a:t>
            </a:r>
            <a:endParaRPr/>
          </a:p>
          <a:p>
            <a:pPr indent="0" lvl="0" marL="0" rtl="0" algn="l">
              <a:spcBef>
                <a:spcPts val="0"/>
              </a:spcBef>
              <a:spcAft>
                <a:spcPts val="0"/>
              </a:spcAft>
              <a:buNone/>
            </a:pPr>
            <a:r>
              <a:rPr lang="en"/>
              <a:t>Below are the main formulas that we are going to use.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6d521c42c_0_5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26d521c42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6a049a0ef_0_3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6a049a0e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is from the </a:t>
            </a:r>
            <a:r>
              <a:rPr lang="en"/>
              <a:t>globes</a:t>
            </a:r>
            <a:r>
              <a:rPr lang="en"/>
              <a:t>, and you can find the </a:t>
            </a:r>
            <a:r>
              <a:rPr lang="en"/>
              <a:t>details</a:t>
            </a:r>
            <a:r>
              <a:rPr lang="en"/>
              <a:t> </a:t>
            </a:r>
            <a:r>
              <a:rPr lang="en"/>
              <a:t>information</a:t>
            </a:r>
            <a:r>
              <a:rPr lang="en"/>
              <a:t> is the hyperlink &lt;here&gt;</a:t>
            </a:r>
            <a:endParaRPr/>
          </a:p>
          <a:p>
            <a:pPr indent="0" lvl="0" marL="0" rtl="0" algn="l">
              <a:spcBef>
                <a:spcPts val="0"/>
              </a:spcBef>
              <a:spcAft>
                <a:spcPts val="0"/>
              </a:spcAft>
              <a:buNone/>
            </a:pPr>
            <a:r>
              <a:rPr lang="en"/>
              <a:t>Globes</a:t>
            </a:r>
            <a:r>
              <a:rPr lang="en"/>
              <a:t> simulate event rate, cross section, detector smearing. In this project we are going to do the analysis of &lt;ANIME&gt; flux, and the </a:t>
            </a:r>
            <a:r>
              <a:rPr lang="en"/>
              <a:t>probability</a:t>
            </a:r>
            <a:r>
              <a:rPr lang="en"/>
              <a:t>. </a:t>
            </a:r>
            <a:endParaRPr/>
          </a:p>
          <a:p>
            <a:pPr indent="0" lvl="0" marL="0" rtl="0" algn="l">
              <a:spcBef>
                <a:spcPts val="0"/>
              </a:spcBef>
              <a:spcAft>
                <a:spcPts val="0"/>
              </a:spcAft>
              <a:buNone/>
            </a:pPr>
            <a:r>
              <a:rPr lang="en"/>
              <a:t>Our train sample is consist of 10 to power 6 data with the energy spectrum of 4 channels and the 3 labels &lt;labels&gt;; the differences in the test sample is that the test sample has the </a:t>
            </a:r>
            <a:r>
              <a:rPr lang="en"/>
              <a:t>fluctuation</a:t>
            </a:r>
            <a:r>
              <a:rPr lang="en"/>
              <a:t> and don’t have the labels.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6a049a0ef_0_3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6a049a0e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5fc750d54_0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5fc750d5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6a049a0ef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6a049a0e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quick summary of the three labels.</a:t>
            </a:r>
            <a:endParaRPr/>
          </a:p>
          <a:p>
            <a:pPr indent="0" lvl="0" marL="0" rtl="0" algn="l">
              <a:spcBef>
                <a:spcPts val="0"/>
              </a:spcBef>
              <a:spcAft>
                <a:spcPts val="0"/>
              </a:spcAft>
              <a:buNone/>
            </a:pPr>
            <a:r>
              <a:rPr lang="en"/>
              <a:t>&lt;Theta&gt;: from 31 to 51 degrees</a:t>
            </a:r>
            <a:endParaRPr/>
          </a:p>
          <a:p>
            <a:pPr indent="0" lvl="0" marL="0" rtl="0" algn="l">
              <a:spcBef>
                <a:spcPts val="0"/>
              </a:spcBef>
              <a:spcAft>
                <a:spcPts val="0"/>
              </a:spcAft>
              <a:buNone/>
            </a:pPr>
            <a:r>
              <a:rPr lang="en"/>
              <a:t>&lt;delta&gt;: form 0 to 260 degrees</a:t>
            </a:r>
            <a:endParaRPr/>
          </a:p>
          <a:p>
            <a:pPr indent="0" lvl="0" marL="0" rtl="0" algn="l">
              <a:spcBef>
                <a:spcPts val="0"/>
              </a:spcBef>
              <a:spcAft>
                <a:spcPts val="0"/>
              </a:spcAft>
              <a:buNone/>
            </a:pPr>
            <a:r>
              <a:rPr lang="en"/>
              <a:t>&lt;ldm&gt;: mass </a:t>
            </a:r>
            <a:r>
              <a:rPr lang="en"/>
              <a:t>hierarchy</a:t>
            </a:r>
            <a:r>
              <a:rPr lang="en"/>
              <a:t> discussed in the previous report, and it has two distinct two peaks.</a:t>
            </a:r>
            <a:endParaRPr/>
          </a:p>
          <a:p>
            <a:pPr indent="0" lvl="0" marL="0" rtl="0" algn="l">
              <a:spcBef>
                <a:spcPts val="0"/>
              </a:spcBef>
              <a:spcAft>
                <a:spcPts val="0"/>
              </a:spcAft>
              <a:buNone/>
            </a:pPr>
            <a:r>
              <a:rPr lang="en"/>
              <a:t>So, we use these two peaks to separate the data into two groups, and &lt;ANIME&gt; use the energy spectrums to regress the Theta_23 and delta_cp.</a:t>
            </a:r>
            <a:endParaRPr/>
          </a:p>
          <a:p>
            <a:pPr indent="0" lvl="0" marL="0" rtl="0" algn="l">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校徽_標準字08" id="22" name="Google Shape;22;p4"/>
          <p:cNvPicPr preferRelativeResize="0"/>
          <p:nvPr/>
        </p:nvPicPr>
        <p:blipFill>
          <a:blip r:embed="rId2">
            <a:alphaModFix/>
          </a:blip>
          <a:stretch>
            <a:fillRect/>
          </a:stretch>
        </p:blipFill>
        <p:spPr>
          <a:xfrm>
            <a:off x="83350" y="6383625"/>
            <a:ext cx="1550200" cy="296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17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4350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3192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100" y="-18600"/>
            <a:ext cx="9144000" cy="130500"/>
          </a:xfrm>
          <a:prstGeom prst="rect">
            <a:avLst/>
          </a:prstGeom>
          <a:solidFill>
            <a:srgbClr val="741C78"/>
          </a:solid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4D79"/>
              </a:solidFill>
            </a:endParaRPr>
          </a:p>
        </p:txBody>
      </p:sp>
      <p:sp>
        <p:nvSpPr>
          <p:cNvPr id="10" name="Google Shape;10;p1"/>
          <p:cNvSpPr/>
          <p:nvPr/>
        </p:nvSpPr>
        <p:spPr>
          <a:xfrm>
            <a:off x="0" y="6742433"/>
            <a:ext cx="9144000" cy="130500"/>
          </a:xfrm>
          <a:prstGeom prst="rect">
            <a:avLst/>
          </a:prstGeom>
          <a:solidFill>
            <a:srgbClr val="741C78"/>
          </a:solid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4D79"/>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hyperlink" Target="https://lbnf-dune.fnal.gov/" TargetMode="External"/><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38.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docs.google.com/presentation/d/1kl7qJDEdinGbbdQkTc_rf6P2q8I-wriK1WXkC1QKSN0/edit?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61.png"/><Relationship Id="rId5" Type="http://schemas.openxmlformats.org/officeDocument/2006/relationships/image" Target="../media/image47.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docs.google.com/presentation/d/1kl7qJDEdinGbbdQkTc_rf6P2q8I-wriK1WXkC1QKSN0/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sciencedirect.com/science/article/pii/S0550321316302929" TargetMode="External"/><Relationship Id="rId4" Type="http://schemas.openxmlformats.org/officeDocument/2006/relationships/hyperlink" Target="https://www.sciencedirect.com/science/article/pii/S0550321316302929" TargetMode="External"/><Relationship Id="rId5" Type="http://schemas.openxmlformats.org/officeDocument/2006/relationships/image" Target="../media/image57.png"/><Relationship Id="rId6"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hyperlink" Target="https://chih-sheng-huang821.medium.com/%E6%A9%9F%E5%99%A8-%E6%B7%B1%E5%BA%A6%E5%AD%B8%E7%BF%92-%E6%90%8D%E5%A4%B1%E5%87%BD%E6%95%B8-loss-function-huber-loss%E5%92%8C-focal-loss-bb757494f8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chih-sheng-huang821.medium.com/%E6%A9%9F%E5%99%A8-%E6%B7%B1%E5%BA%A6%E5%AD%B8%E7%BF%92-%E5%9F%BA%E7%A4%8E%E4%BB%8B%E7%B4%B9-%E6%90%8D%E5%A4%B1%E5%87%BD%E6%95%B8-loss-function-2dcac5ebb6cb" TargetMode="External"/><Relationship Id="rId4" Type="http://schemas.openxmlformats.org/officeDocument/2006/relationships/image" Target="../media/image6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71.png"/><Relationship Id="rId5"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8.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2.png"/><Relationship Id="rId4" Type="http://schemas.openxmlformats.org/officeDocument/2006/relationships/image" Target="../media/image84.png"/><Relationship Id="rId5"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mailto:garyphys0915@gapp.nthu.edu.tw" TargetMode="External"/><Relationship Id="rId4" Type="http://schemas.openxmlformats.org/officeDocument/2006/relationships/hyperlink" Target="mailto:sylin@gapp.nthu.edu.t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ww.mpi-hd.mpg.de/personalhomes/globes/" TargetMode="External"/><Relationship Id="rId9" Type="http://schemas.openxmlformats.org/officeDocument/2006/relationships/hyperlink" Target="https://indico.cern.ch/event/611331/contributions/2645655/attachments/1512465/2359067/wilkinson_SPS_240817.pdf" TargetMode="External"/><Relationship Id="rId5" Type="http://schemas.openxmlformats.org/officeDocument/2006/relationships/image" Target="../media/image1.gif"/><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p:nvPr/>
        </p:nvSpPr>
        <p:spPr>
          <a:xfrm>
            <a:off x="125" y="-101600"/>
            <a:ext cx="91440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7289100" y="117713"/>
            <a:ext cx="1543201" cy="1527186"/>
          </a:xfrm>
          <a:prstGeom prst="rect">
            <a:avLst/>
          </a:prstGeom>
          <a:noFill/>
          <a:ln>
            <a:noFill/>
          </a:ln>
        </p:spPr>
      </p:pic>
      <p:sp>
        <p:nvSpPr>
          <p:cNvPr id="59" name="Google Shape;59;p13"/>
          <p:cNvSpPr/>
          <p:nvPr/>
        </p:nvSpPr>
        <p:spPr>
          <a:xfrm flipH="1">
            <a:off x="0" y="4002967"/>
            <a:ext cx="9144000" cy="2855100"/>
          </a:xfrm>
          <a:prstGeom prst="rect">
            <a:avLst/>
          </a:prstGeom>
          <a:solidFill>
            <a:srgbClr val="741C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ctrTitle"/>
          </p:nvPr>
        </p:nvSpPr>
        <p:spPr>
          <a:xfrm>
            <a:off x="311700" y="946817"/>
            <a:ext cx="8520600" cy="201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800"/>
              <a:t>Neutrino Oscillation</a:t>
            </a:r>
            <a:endParaRPr b="1" sz="5800">
              <a:latin typeface="Trebuchet MS"/>
              <a:ea typeface="Trebuchet MS"/>
              <a:cs typeface="Trebuchet MS"/>
              <a:sym typeface="Trebuchet MS"/>
            </a:endParaRPr>
          </a:p>
        </p:txBody>
      </p:sp>
      <p:sp>
        <p:nvSpPr>
          <p:cNvPr id="61" name="Google Shape;61;p13"/>
          <p:cNvSpPr txBox="1"/>
          <p:nvPr>
            <p:ph idx="1" type="subTitle"/>
          </p:nvPr>
        </p:nvSpPr>
        <p:spPr>
          <a:xfrm>
            <a:off x="311700" y="4444574"/>
            <a:ext cx="8520600" cy="19719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2600">
                <a:solidFill>
                  <a:schemeClr val="lt1"/>
                </a:solidFill>
                <a:latin typeface="Trebuchet MS"/>
                <a:ea typeface="Trebuchet MS"/>
                <a:cs typeface="Trebuchet MS"/>
                <a:sym typeface="Trebuchet MS"/>
              </a:rPr>
              <a:t>Yuan-Yen Peng</a:t>
            </a:r>
            <a:r>
              <a:rPr lang="en" sz="2600">
                <a:solidFill>
                  <a:schemeClr val="lt1"/>
                </a:solidFill>
                <a:latin typeface="Trebuchet MS"/>
                <a:ea typeface="Trebuchet MS"/>
                <a:cs typeface="Trebuchet MS"/>
                <a:sym typeface="Trebuchet MS"/>
              </a:rPr>
              <a:t>, Siang-Yuan Lin</a:t>
            </a:r>
            <a:endParaRPr sz="2600">
              <a:solidFill>
                <a:schemeClr val="lt1"/>
              </a:solidFill>
              <a:latin typeface="Trebuchet MS"/>
              <a:ea typeface="Trebuchet MS"/>
              <a:cs typeface="Trebuchet MS"/>
              <a:sym typeface="Trebuchet MS"/>
            </a:endParaRPr>
          </a:p>
          <a:p>
            <a:pPr indent="0" lvl="0" marL="0" rtl="0" algn="r">
              <a:lnSpc>
                <a:spcPct val="115000"/>
              </a:lnSpc>
              <a:spcBef>
                <a:spcPts val="0"/>
              </a:spcBef>
              <a:spcAft>
                <a:spcPts val="0"/>
              </a:spcAft>
              <a:buNone/>
            </a:pPr>
            <a:r>
              <a:rPr lang="en" sz="2600">
                <a:solidFill>
                  <a:schemeClr val="lt1"/>
                </a:solidFill>
                <a:latin typeface="Trebuchet MS"/>
                <a:ea typeface="Trebuchet MS"/>
                <a:cs typeface="Trebuchet MS"/>
                <a:sym typeface="Trebuchet MS"/>
              </a:rPr>
              <a:t>PHYS 591000</a:t>
            </a:r>
            <a:r>
              <a:rPr lang="en" sz="2600">
                <a:solidFill>
                  <a:schemeClr val="lt1"/>
                </a:solidFill>
                <a:latin typeface="Trebuchet MS"/>
                <a:ea typeface="Trebuchet MS"/>
                <a:cs typeface="Trebuchet MS"/>
                <a:sym typeface="Trebuchet MS"/>
              </a:rPr>
              <a:t> Hands-on Artificial Intelligence for Physics </a:t>
            </a:r>
            <a:endParaRPr sz="2600">
              <a:solidFill>
                <a:schemeClr val="lt1"/>
              </a:solidFill>
              <a:latin typeface="Trebuchet MS"/>
              <a:ea typeface="Trebuchet MS"/>
              <a:cs typeface="Trebuchet MS"/>
              <a:sym typeface="Trebuchet MS"/>
            </a:endParaRPr>
          </a:p>
          <a:p>
            <a:pPr indent="0" lvl="0" marL="0" rtl="0" algn="r">
              <a:lnSpc>
                <a:spcPct val="115000"/>
              </a:lnSpc>
              <a:spcBef>
                <a:spcPts val="0"/>
              </a:spcBef>
              <a:spcAft>
                <a:spcPts val="0"/>
              </a:spcAft>
              <a:buNone/>
            </a:pPr>
            <a:r>
              <a:rPr lang="en" sz="2600">
                <a:solidFill>
                  <a:schemeClr val="lt1"/>
                </a:solidFill>
                <a:latin typeface="Trebuchet MS"/>
                <a:ea typeface="Trebuchet MS"/>
                <a:cs typeface="Trebuchet MS"/>
                <a:sym typeface="Trebuchet MS"/>
              </a:rPr>
              <a:t>National Tsing Hua University (NTHU)</a:t>
            </a:r>
            <a:endParaRPr sz="2600">
              <a:solidFill>
                <a:schemeClr val="lt1"/>
              </a:solidFill>
              <a:latin typeface="Trebuchet MS"/>
              <a:ea typeface="Trebuchet MS"/>
              <a:cs typeface="Trebuchet MS"/>
              <a:sym typeface="Trebuchet MS"/>
            </a:endParaRPr>
          </a:p>
          <a:p>
            <a:pPr indent="0" lvl="0" marL="0" rtl="0" algn="r">
              <a:lnSpc>
                <a:spcPct val="115000"/>
              </a:lnSpc>
              <a:spcBef>
                <a:spcPts val="0"/>
              </a:spcBef>
              <a:spcAft>
                <a:spcPts val="0"/>
              </a:spcAft>
              <a:buNone/>
            </a:pPr>
            <a:r>
              <a:rPr lang="en" sz="2600">
                <a:solidFill>
                  <a:schemeClr val="lt1"/>
                </a:solidFill>
                <a:latin typeface="Trebuchet MS"/>
                <a:ea typeface="Trebuchet MS"/>
                <a:cs typeface="Trebuchet MS"/>
                <a:sym typeface="Trebuchet MS"/>
              </a:rPr>
              <a:t>Hsinchu, Taiwan</a:t>
            </a:r>
            <a:endParaRPr sz="2600">
              <a:solidFill>
                <a:schemeClr val="lt1"/>
              </a:solidFill>
              <a:latin typeface="Trebuchet MS"/>
              <a:ea typeface="Trebuchet MS"/>
              <a:cs typeface="Trebuchet MS"/>
              <a:sym typeface="Trebuchet MS"/>
            </a:endParaRPr>
          </a:p>
        </p:txBody>
      </p:sp>
      <p:sp>
        <p:nvSpPr>
          <p:cNvPr id="62" name="Google Shape;62;p13"/>
          <p:cNvSpPr txBox="1"/>
          <p:nvPr>
            <p:ph type="ctrTitle"/>
          </p:nvPr>
        </p:nvSpPr>
        <p:spPr>
          <a:xfrm>
            <a:off x="311700" y="2855523"/>
            <a:ext cx="7759200" cy="7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June</a:t>
            </a:r>
            <a:r>
              <a:rPr lang="en" sz="2400"/>
              <a:t> 08, 2023    </a:t>
            </a:r>
            <a:r>
              <a:rPr lang="en" sz="2400"/>
              <a:t>NeutrinoNet</a:t>
            </a:r>
            <a:endParaRPr sz="2400"/>
          </a:p>
        </p:txBody>
      </p:sp>
      <p:pic>
        <p:nvPicPr>
          <p:cNvPr id="63" name="Google Shape;63;p13">
            <a:hlinkClick r:id="rId4"/>
          </p:cNvPr>
          <p:cNvPicPr preferRelativeResize="0"/>
          <p:nvPr/>
        </p:nvPicPr>
        <p:blipFill>
          <a:blip r:embed="rId5">
            <a:alphaModFix/>
          </a:blip>
          <a:stretch>
            <a:fillRect/>
          </a:stretch>
        </p:blipFill>
        <p:spPr>
          <a:xfrm>
            <a:off x="502800" y="290700"/>
            <a:ext cx="1543200" cy="102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t>2.2 Preprocessing and models</a:t>
            </a:r>
            <a:endParaRPr b="1" sz="3620"/>
          </a:p>
        </p:txBody>
      </p:sp>
      <p:sp>
        <p:nvSpPr>
          <p:cNvPr id="172" name="Google Shape;172;p2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73" name="Google Shape;173;p22"/>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pic>
        <p:nvPicPr>
          <p:cNvPr id="174" name="Google Shape;174;p22"/>
          <p:cNvPicPr preferRelativeResize="0"/>
          <p:nvPr/>
        </p:nvPicPr>
        <p:blipFill>
          <a:blip r:embed="rId3">
            <a:alphaModFix/>
          </a:blip>
          <a:stretch>
            <a:fillRect/>
          </a:stretch>
        </p:blipFill>
        <p:spPr>
          <a:xfrm>
            <a:off x="4114450" y="1442800"/>
            <a:ext cx="4725475" cy="4725475"/>
          </a:xfrm>
          <a:prstGeom prst="rect">
            <a:avLst/>
          </a:prstGeom>
          <a:noFill/>
          <a:ln>
            <a:noFill/>
          </a:ln>
        </p:spPr>
      </p:pic>
      <p:pic>
        <p:nvPicPr>
          <p:cNvPr id="175" name="Google Shape;175;p22"/>
          <p:cNvPicPr preferRelativeResize="0"/>
          <p:nvPr/>
        </p:nvPicPr>
        <p:blipFill>
          <a:blip r:embed="rId4">
            <a:alphaModFix/>
          </a:blip>
          <a:stretch>
            <a:fillRect/>
          </a:stretch>
        </p:blipFill>
        <p:spPr>
          <a:xfrm>
            <a:off x="630800" y="3434225"/>
            <a:ext cx="2961200" cy="2961200"/>
          </a:xfrm>
          <a:prstGeom prst="rect">
            <a:avLst/>
          </a:prstGeom>
          <a:noFill/>
          <a:ln>
            <a:noFill/>
          </a:ln>
        </p:spPr>
      </p:pic>
      <p:sp>
        <p:nvSpPr>
          <p:cNvPr id="176" name="Google Shape;176;p22"/>
          <p:cNvSpPr txBox="1"/>
          <p:nvPr/>
        </p:nvSpPr>
        <p:spPr>
          <a:xfrm>
            <a:off x="4341788" y="6168275"/>
            <a:ext cx="4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averaged spectrum of the NO and IO</a:t>
            </a:r>
            <a:endParaRPr sz="1800">
              <a:latin typeface="Helvetica Neue"/>
              <a:ea typeface="Helvetica Neue"/>
              <a:cs typeface="Helvetica Neue"/>
              <a:sym typeface="Helvetica Neue"/>
            </a:endParaRPr>
          </a:p>
        </p:txBody>
      </p:sp>
      <p:sp>
        <p:nvSpPr>
          <p:cNvPr id="177" name="Google Shape;177;p22"/>
          <p:cNvSpPr txBox="1"/>
          <p:nvPr/>
        </p:nvSpPr>
        <p:spPr>
          <a:xfrm>
            <a:off x="229675" y="2039925"/>
            <a:ext cx="38847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Helvetica Neue"/>
              <a:buChar char="●"/>
            </a:pPr>
            <a:r>
              <a:rPr lang="en" sz="2000">
                <a:solidFill>
                  <a:schemeClr val="dk2"/>
                </a:solidFill>
                <a:latin typeface="Helvetica Neue"/>
                <a:ea typeface="Helvetica Neue"/>
                <a:cs typeface="Helvetica Neue"/>
                <a:sym typeface="Helvetica Neue"/>
              </a:rPr>
              <a:t>Distinct difference in these distributions.</a:t>
            </a:r>
            <a:endParaRPr sz="2000">
              <a:solidFill>
                <a:schemeClr val="dk2"/>
              </a:solidFill>
              <a:latin typeface="Helvetica Neue"/>
              <a:ea typeface="Helvetica Neue"/>
              <a:cs typeface="Helvetica Neue"/>
              <a:sym typeface="Helvetica Neue"/>
            </a:endParaRPr>
          </a:p>
          <a:p>
            <a:pPr indent="-355600" lvl="0" marL="457200" rtl="0" algn="l">
              <a:spcBef>
                <a:spcPts val="0"/>
              </a:spcBef>
              <a:spcAft>
                <a:spcPts val="0"/>
              </a:spcAft>
              <a:buClr>
                <a:schemeClr val="dk2"/>
              </a:buClr>
              <a:buSzPts val="2000"/>
              <a:buFont typeface="Helvetica Neue"/>
              <a:buChar char="●"/>
            </a:pPr>
            <a:r>
              <a:rPr lang="en" sz="2000">
                <a:solidFill>
                  <a:schemeClr val="dk2"/>
                </a:solidFill>
                <a:latin typeface="Helvetica Neue"/>
                <a:ea typeface="Helvetica Neue"/>
                <a:cs typeface="Helvetica Neue"/>
                <a:sym typeface="Helvetica Neue"/>
              </a:rPr>
              <a:t>SVM with SGD </a:t>
            </a:r>
            <a:br>
              <a:rPr lang="en" sz="2000">
                <a:solidFill>
                  <a:schemeClr val="dk2"/>
                </a:solidFill>
                <a:latin typeface="Helvetica Neue"/>
                <a:ea typeface="Helvetica Neue"/>
                <a:cs typeface="Helvetica Neue"/>
                <a:sym typeface="Helvetica Neue"/>
              </a:rPr>
            </a:br>
            <a:r>
              <a:rPr lang="en" sz="2000">
                <a:solidFill>
                  <a:schemeClr val="dk2"/>
                </a:solidFill>
                <a:latin typeface="Helvetica Neue"/>
                <a:ea typeface="Helvetica Neue"/>
                <a:cs typeface="Helvetica Neue"/>
                <a:sym typeface="Helvetica Neue"/>
              </a:rPr>
              <a:t>→ binary classification.</a:t>
            </a:r>
            <a:endParaRPr sz="2000">
              <a:solidFill>
                <a:schemeClr val="dk2"/>
              </a:solidFill>
              <a:latin typeface="Helvetica Neue"/>
              <a:ea typeface="Helvetica Neue"/>
              <a:cs typeface="Helvetica Neue"/>
              <a:sym typeface="Helvetica Neue"/>
            </a:endParaRPr>
          </a:p>
        </p:txBody>
      </p:sp>
      <p:sp>
        <p:nvSpPr>
          <p:cNvPr id="178" name="Google Shape;178;p22"/>
          <p:cNvSpPr txBox="1"/>
          <p:nvPr/>
        </p:nvSpPr>
        <p:spPr>
          <a:xfrm>
            <a:off x="589825" y="1485825"/>
            <a:ext cx="316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I</a:t>
            </a:r>
            <a:r>
              <a:rPr b="1" lang="en" sz="2400">
                <a:solidFill>
                  <a:schemeClr val="dk2"/>
                </a:solidFill>
                <a:latin typeface="Helvetica Neue"/>
                <a:ea typeface="Helvetica Neue"/>
                <a:cs typeface="Helvetica Neue"/>
                <a:sym typeface="Helvetica Neue"/>
              </a:rPr>
              <a:t>. </a:t>
            </a:r>
            <a:r>
              <a:rPr b="1" lang="en" sz="2400">
                <a:solidFill>
                  <a:schemeClr val="dk2"/>
                </a:solidFill>
                <a:latin typeface="Helvetica Neue"/>
                <a:ea typeface="Helvetica Neue"/>
                <a:cs typeface="Helvetica Neue"/>
                <a:sym typeface="Helvetica Neue"/>
              </a:rPr>
              <a:t>LDM </a:t>
            </a:r>
            <a:r>
              <a:rPr b="1" lang="en" sz="2400">
                <a:solidFill>
                  <a:schemeClr val="dk2"/>
                </a:solidFill>
                <a:latin typeface="Helvetica Neue"/>
                <a:ea typeface="Helvetica Neue"/>
                <a:cs typeface="Helvetica Neue"/>
                <a:sym typeface="Helvetica Neue"/>
              </a:rPr>
              <a:t>classification</a:t>
            </a:r>
            <a:r>
              <a:rPr b="1" lang="en" sz="2400">
                <a:solidFill>
                  <a:schemeClr val="dk2"/>
                </a:solidFill>
                <a:latin typeface="Helvetica Neue"/>
                <a:ea typeface="Helvetica Neue"/>
                <a:cs typeface="Helvetica Neue"/>
                <a:sym typeface="Helvetica Neue"/>
              </a:rPr>
              <a:t> </a:t>
            </a:r>
            <a:endParaRPr b="1" sz="2400">
              <a:solidFill>
                <a:schemeClr val="dk2"/>
              </a:solidFill>
              <a:latin typeface="Helvetica Neue"/>
              <a:ea typeface="Helvetica Neue"/>
              <a:cs typeface="Helvetica Neue"/>
              <a:sym typeface="Helvetica Neue"/>
            </a:endParaRPr>
          </a:p>
        </p:txBody>
      </p:sp>
      <p:sp>
        <p:nvSpPr>
          <p:cNvPr id="179" name="Google Shape;179;p22"/>
          <p:cNvSpPr txBox="1"/>
          <p:nvPr/>
        </p:nvSpPr>
        <p:spPr>
          <a:xfrm>
            <a:off x="1409200" y="4652675"/>
            <a:ext cx="199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66CC"/>
                </a:solidFill>
                <a:highlight>
                  <a:schemeClr val="lt1"/>
                </a:highlight>
                <a:latin typeface="Helvetica Neue"/>
                <a:ea typeface="Helvetica Neue"/>
                <a:cs typeface="Helvetica Neue"/>
                <a:sym typeface="Helvetica Neue"/>
              </a:rPr>
              <a:t>Perfect </a:t>
            </a:r>
            <a:br>
              <a:rPr b="1" lang="en" sz="2000">
                <a:solidFill>
                  <a:srgbClr val="0066CC"/>
                </a:solidFill>
                <a:highlight>
                  <a:schemeClr val="lt1"/>
                </a:highlight>
                <a:latin typeface="Helvetica Neue"/>
                <a:ea typeface="Helvetica Neue"/>
                <a:cs typeface="Helvetica Neue"/>
                <a:sym typeface="Helvetica Neue"/>
              </a:rPr>
            </a:br>
            <a:r>
              <a:rPr b="1" lang="en" sz="2000">
                <a:solidFill>
                  <a:srgbClr val="0066CC"/>
                </a:solidFill>
                <a:highlight>
                  <a:schemeClr val="lt1"/>
                </a:highlight>
                <a:latin typeface="Helvetica Neue"/>
                <a:ea typeface="Helvetica Neue"/>
                <a:cs typeface="Helvetica Neue"/>
                <a:sym typeface="Helvetica Neue"/>
              </a:rPr>
              <a:t>classificated</a:t>
            </a:r>
            <a:r>
              <a:rPr b="1" lang="en" sz="2000">
                <a:solidFill>
                  <a:srgbClr val="0066CC"/>
                </a:solidFill>
                <a:highlight>
                  <a:schemeClr val="lt1"/>
                </a:highlight>
                <a:latin typeface="Helvetica Neue"/>
                <a:ea typeface="Helvetica Neue"/>
                <a:cs typeface="Helvetica Neue"/>
                <a:sym typeface="Helvetica Neue"/>
              </a:rPr>
              <a:t>!</a:t>
            </a:r>
            <a:endParaRPr b="1" sz="2000">
              <a:solidFill>
                <a:srgbClr val="0066CC"/>
              </a:solidFill>
              <a:highlight>
                <a:schemeClr val="lt1"/>
              </a:highlight>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3"/>
          <p:cNvSpPr txBox="1"/>
          <p:nvPr/>
        </p:nvSpPr>
        <p:spPr>
          <a:xfrm>
            <a:off x="311700" y="4917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II. DCNN regression {</a:t>
            </a:r>
            <a:r>
              <a:rPr b="1" i="1" lang="en" sz="2400">
                <a:solidFill>
                  <a:schemeClr val="dk2"/>
                </a:solidFill>
                <a:latin typeface="Times New Roman"/>
                <a:ea typeface="Times New Roman"/>
                <a:cs typeface="Times New Roman"/>
                <a:sym typeface="Times New Roman"/>
              </a:rPr>
              <a:t>θ</a:t>
            </a:r>
            <a:r>
              <a:rPr b="1" baseline="-25000" i="1" lang="en" sz="2400">
                <a:solidFill>
                  <a:schemeClr val="dk2"/>
                </a:solidFill>
                <a:latin typeface="Times New Roman"/>
                <a:ea typeface="Times New Roman"/>
                <a:cs typeface="Times New Roman"/>
                <a:sym typeface="Times New Roman"/>
              </a:rPr>
              <a:t>23</a:t>
            </a:r>
            <a:r>
              <a:rPr b="1" lang="en" sz="2400">
                <a:solidFill>
                  <a:schemeClr val="dk2"/>
                </a:solidFill>
                <a:latin typeface="Helvetica Neue"/>
                <a:ea typeface="Helvetica Neue"/>
                <a:cs typeface="Helvetica Neue"/>
                <a:sym typeface="Helvetica Neue"/>
              </a:rPr>
              <a:t>}</a:t>
            </a:r>
            <a:endParaRPr b="1" sz="2800">
              <a:latin typeface="Helvetica Neue"/>
              <a:ea typeface="Helvetica Neue"/>
              <a:cs typeface="Helvetica Neue"/>
              <a:sym typeface="Helvetica Neue"/>
            </a:endParaRPr>
          </a:p>
        </p:txBody>
      </p:sp>
      <p:sp>
        <p:nvSpPr>
          <p:cNvPr id="186" name="Google Shape;186;p23"/>
          <p:cNvSpPr txBox="1"/>
          <p:nvPr/>
        </p:nvSpPr>
        <p:spPr>
          <a:xfrm>
            <a:off x="311700" y="1282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000">
                <a:solidFill>
                  <a:srgbClr val="000000"/>
                </a:solidFill>
                <a:latin typeface="Helvetica Neue"/>
                <a:ea typeface="Helvetica Neue"/>
                <a:cs typeface="Helvetica Neue"/>
                <a:sym typeface="Helvetica Neue"/>
              </a:rPr>
              <a:t>Theoretically, </a:t>
            </a:r>
            <a:r>
              <a:rPr i="1" lang="en" sz="2000">
                <a:solidFill>
                  <a:srgbClr val="000000"/>
                </a:solidFill>
                <a:latin typeface="Times New Roman"/>
                <a:ea typeface="Times New Roman"/>
                <a:cs typeface="Times New Roman"/>
                <a:sym typeface="Times New Roman"/>
              </a:rPr>
              <a:t>θ</a:t>
            </a:r>
            <a:r>
              <a:rPr baseline="-25000" i="1" lang="en" sz="2000">
                <a:solidFill>
                  <a:srgbClr val="000000"/>
                </a:solidFill>
                <a:latin typeface="Times New Roman"/>
                <a:ea typeface="Times New Roman"/>
                <a:cs typeface="Times New Roman"/>
                <a:sym typeface="Times New Roman"/>
              </a:rPr>
              <a:t>23</a:t>
            </a:r>
            <a:r>
              <a:rPr lang="en" sz="2000">
                <a:solidFill>
                  <a:srgbClr val="000000"/>
                </a:solidFill>
                <a:latin typeface="Helvetica Neue"/>
                <a:ea typeface="Helvetica Neue"/>
                <a:cs typeface="Helvetica Neue"/>
                <a:sym typeface="Helvetica Neue"/>
              </a:rPr>
              <a:t> in (with non-trivial leading order):</a:t>
            </a:r>
            <a:endParaRPr sz="2000">
              <a:latin typeface="Helvetica Neue"/>
              <a:ea typeface="Helvetica Neue"/>
              <a:cs typeface="Helvetica Neue"/>
              <a:sym typeface="Helvetica Neue"/>
            </a:endParaRPr>
          </a:p>
          <a:p>
            <a:pPr indent="-355600" lvl="0" marL="457200" rtl="0" algn="l">
              <a:lnSpc>
                <a:spcPct val="150000"/>
              </a:lnSpc>
              <a:spcBef>
                <a:spcPts val="1200"/>
              </a:spcBef>
              <a:spcAft>
                <a:spcPts val="0"/>
              </a:spcAft>
              <a:buClr>
                <a:srgbClr val="000000"/>
              </a:buClr>
              <a:buSzPts val="2000"/>
              <a:buChar char="●"/>
            </a:pPr>
            <a:r>
              <a:rPr b="1" lang="en" sz="2000">
                <a:solidFill>
                  <a:srgbClr val="7CAE80"/>
                </a:solidFill>
                <a:latin typeface="Helvetica Neue"/>
                <a:ea typeface="Helvetica Neue"/>
                <a:cs typeface="Helvetica Neue"/>
                <a:sym typeface="Helvetica Neue"/>
              </a:rPr>
              <a:t>appearance channel:</a:t>
            </a:r>
            <a:r>
              <a:rPr lang="en" sz="2000">
                <a:solidFill>
                  <a:srgbClr val="000000"/>
                </a:solidFill>
                <a:latin typeface="Helvetica Neue"/>
                <a:ea typeface="Helvetica Neue"/>
                <a:cs typeface="Helvetica Neue"/>
                <a:sym typeface="Helvetica Neue"/>
              </a:rPr>
              <a:t> ~ </a:t>
            </a:r>
            <a:r>
              <a:rPr b="1" i="1" lang="en" sz="2000">
                <a:solidFill>
                  <a:srgbClr val="000000"/>
                </a:solidFill>
                <a:latin typeface="Times New Roman"/>
                <a:ea typeface="Times New Roman"/>
                <a:cs typeface="Times New Roman"/>
                <a:sym typeface="Times New Roman"/>
              </a:rPr>
              <a:t>sin</a:t>
            </a:r>
            <a:r>
              <a:rPr b="1" baseline="30000" i="1" lang="en" sz="2000">
                <a:solidFill>
                  <a:srgbClr val="000000"/>
                </a:solidFill>
                <a:latin typeface="Times New Roman"/>
                <a:ea typeface="Times New Roman"/>
                <a:cs typeface="Times New Roman"/>
                <a:sym typeface="Times New Roman"/>
              </a:rPr>
              <a:t>2</a:t>
            </a:r>
            <a:r>
              <a:rPr b="1" i="1" lang="en" sz="2000">
                <a:solidFill>
                  <a:srgbClr val="000000"/>
                </a:solidFill>
                <a:latin typeface="Times New Roman"/>
                <a:ea typeface="Times New Roman"/>
                <a:cs typeface="Times New Roman"/>
                <a:sym typeface="Times New Roman"/>
              </a:rPr>
              <a:t> θ</a:t>
            </a:r>
            <a:r>
              <a:rPr b="1" baseline="-25000" i="1" lang="en" sz="2000">
                <a:solidFill>
                  <a:srgbClr val="000000"/>
                </a:solidFill>
                <a:latin typeface="Times New Roman"/>
                <a:ea typeface="Times New Roman"/>
                <a:cs typeface="Times New Roman"/>
                <a:sym typeface="Times New Roman"/>
              </a:rPr>
              <a:t>23</a:t>
            </a:r>
            <a:endParaRPr b="1" sz="2000">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0000"/>
              </a:buClr>
              <a:buSzPts val="2000"/>
              <a:buChar char="●"/>
            </a:pPr>
            <a:r>
              <a:rPr b="1" lang="en" sz="2000">
                <a:solidFill>
                  <a:srgbClr val="669BD6"/>
                </a:solidFill>
                <a:latin typeface="Helvetica Neue"/>
                <a:ea typeface="Helvetica Neue"/>
                <a:cs typeface="Helvetica Neue"/>
                <a:sym typeface="Helvetica Neue"/>
              </a:rPr>
              <a:t>disappearance channel:</a:t>
            </a:r>
            <a:r>
              <a:rPr lang="en" sz="2000">
                <a:solidFill>
                  <a:srgbClr val="000000"/>
                </a:solidFill>
                <a:latin typeface="Helvetica Neue"/>
                <a:ea typeface="Helvetica Neue"/>
                <a:cs typeface="Helvetica Neue"/>
                <a:sym typeface="Helvetica Neue"/>
              </a:rPr>
              <a:t>~ </a:t>
            </a:r>
            <a:r>
              <a:rPr b="1" i="1" lang="en" sz="2000">
                <a:solidFill>
                  <a:srgbClr val="000000"/>
                </a:solidFill>
                <a:latin typeface="Times New Roman"/>
                <a:ea typeface="Times New Roman"/>
                <a:cs typeface="Times New Roman"/>
                <a:sym typeface="Times New Roman"/>
              </a:rPr>
              <a:t>sin</a:t>
            </a:r>
            <a:r>
              <a:rPr b="1" baseline="30000" i="1" lang="en" sz="2000">
                <a:solidFill>
                  <a:srgbClr val="000000"/>
                </a:solidFill>
                <a:latin typeface="Times New Roman"/>
                <a:ea typeface="Times New Roman"/>
                <a:cs typeface="Times New Roman"/>
                <a:sym typeface="Times New Roman"/>
              </a:rPr>
              <a:t>2</a:t>
            </a:r>
            <a:r>
              <a:rPr b="1" i="1" lang="en" sz="2000">
                <a:solidFill>
                  <a:srgbClr val="000000"/>
                </a:solidFill>
                <a:latin typeface="Times New Roman"/>
                <a:ea typeface="Times New Roman"/>
                <a:cs typeface="Times New Roman"/>
                <a:sym typeface="Times New Roman"/>
              </a:rPr>
              <a:t> 2θ</a:t>
            </a:r>
            <a:r>
              <a:rPr b="1" baseline="-25000" i="1" lang="en" sz="2000">
                <a:solidFill>
                  <a:srgbClr val="000000"/>
                </a:solidFill>
                <a:latin typeface="Times New Roman"/>
                <a:ea typeface="Times New Roman"/>
                <a:cs typeface="Times New Roman"/>
                <a:sym typeface="Times New Roman"/>
              </a:rPr>
              <a:t>23</a:t>
            </a:r>
            <a:endParaRPr b="1" i="1" sz="2000">
              <a:solidFill>
                <a:srgbClr val="000000"/>
              </a:solidFill>
              <a:latin typeface="Times New Roman"/>
              <a:ea typeface="Times New Roman"/>
              <a:cs typeface="Times New Roman"/>
              <a:sym typeface="Times New Roman"/>
            </a:endParaRPr>
          </a:p>
        </p:txBody>
      </p:sp>
      <p:sp>
        <p:nvSpPr>
          <p:cNvPr id="187" name="Google Shape;187;p23"/>
          <p:cNvSpPr txBox="1"/>
          <p:nvPr/>
        </p:nvSpPr>
        <p:spPr>
          <a:xfrm>
            <a:off x="311700" y="5291700"/>
            <a:ext cx="852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Helvetica Neue"/>
                <a:ea typeface="Helvetica Neue"/>
                <a:cs typeface="Helvetica Neue"/>
                <a:sym typeface="Helvetica Neue"/>
              </a:rPr>
              <a:t>I</a:t>
            </a:r>
            <a:r>
              <a:rPr b="1" lang="en" sz="2000">
                <a:solidFill>
                  <a:srgbClr val="000000"/>
                </a:solidFill>
                <a:latin typeface="Helvetica Neue"/>
                <a:ea typeface="Helvetica Neue"/>
                <a:cs typeface="Helvetica Neue"/>
                <a:sym typeface="Helvetica Neue"/>
              </a:rPr>
              <a:t>n this interval </a:t>
            </a:r>
            <a:r>
              <a:rPr b="1" lang="en" sz="2000">
                <a:latin typeface="Helvetica Neue"/>
                <a:ea typeface="Helvetica Neue"/>
                <a:cs typeface="Helvetica Neue"/>
                <a:sym typeface="Helvetica Neue"/>
              </a:rPr>
              <a:t>(</a:t>
            </a:r>
            <a:r>
              <a:rPr b="1" lang="en" sz="2000">
                <a:solidFill>
                  <a:srgbClr val="8479DB"/>
                </a:solidFill>
                <a:latin typeface="Helvetica Neue"/>
                <a:ea typeface="Helvetica Neue"/>
                <a:cs typeface="Helvetica Neue"/>
                <a:sym typeface="Helvetica Neue"/>
              </a:rPr>
              <a:t>30 ~ 50 degrees</a:t>
            </a:r>
            <a:r>
              <a:rPr b="1" lang="en" sz="2000">
                <a:latin typeface="Helvetica Neue"/>
                <a:ea typeface="Helvetica Neue"/>
                <a:cs typeface="Helvetica Neue"/>
                <a:sym typeface="Helvetica Neue"/>
              </a:rPr>
              <a:t>), the probability can be determined, due to the monotonicity of the function (for appearance channels).</a:t>
            </a:r>
            <a:endParaRPr b="1" sz="2000">
              <a:latin typeface="Helvetica Neue"/>
              <a:ea typeface="Helvetica Neue"/>
              <a:cs typeface="Helvetica Neue"/>
              <a:sym typeface="Helvetica Neue"/>
            </a:endParaRPr>
          </a:p>
        </p:txBody>
      </p:sp>
      <p:sp>
        <p:nvSpPr>
          <p:cNvPr id="188" name="Google Shape;188;p23"/>
          <p:cNvSpPr txBox="1"/>
          <p:nvPr/>
        </p:nvSpPr>
        <p:spPr>
          <a:xfrm>
            <a:off x="1895525" y="6259225"/>
            <a:ext cx="67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00"/>
                </a:solidFill>
                <a:highlight>
                  <a:srgbClr val="FFFFFF"/>
                </a:highlight>
                <a:latin typeface="Times New Roman"/>
                <a:ea typeface="Times New Roman"/>
                <a:cs typeface="Times New Roman"/>
                <a:sym typeface="Times New Roman"/>
              </a:rPr>
              <a:t>N. Nath, M. Ghosh, and S. Goswami, </a:t>
            </a:r>
            <a:r>
              <a:rPr i="1" lang="en" sz="1000">
                <a:solidFill>
                  <a:srgbClr val="000000"/>
                </a:solidFill>
                <a:latin typeface="Times New Roman"/>
                <a:ea typeface="Times New Roman"/>
                <a:cs typeface="Times New Roman"/>
                <a:sym typeface="Times New Roman"/>
              </a:rPr>
              <a:t>The Physics of Antineutrinos in DUNE and Determination of Octant and  δ</a:t>
            </a:r>
            <a:r>
              <a:rPr baseline="-25000" i="1" lang="en" sz="1000">
                <a:solidFill>
                  <a:srgbClr val="000000"/>
                </a:solidFill>
                <a:latin typeface="Times New Roman"/>
                <a:ea typeface="Times New Roman"/>
                <a:cs typeface="Times New Roman"/>
                <a:sym typeface="Times New Roman"/>
              </a:rPr>
              <a:t>CP</a:t>
            </a:r>
            <a:r>
              <a:rPr lang="en" sz="1000">
                <a:solidFill>
                  <a:srgbClr val="000000"/>
                </a:solidFill>
                <a:highlight>
                  <a:srgbClr val="FFFFFF"/>
                </a:highlight>
                <a:latin typeface="Times New Roman"/>
                <a:ea typeface="Times New Roman"/>
                <a:cs typeface="Times New Roman"/>
                <a:sym typeface="Times New Roman"/>
              </a:rPr>
              <a:t>, Nuclear Physics B </a:t>
            </a:r>
            <a:r>
              <a:rPr b="1" lang="en" sz="1000">
                <a:solidFill>
                  <a:srgbClr val="000000"/>
                </a:solidFill>
                <a:latin typeface="Times New Roman"/>
                <a:ea typeface="Times New Roman"/>
                <a:cs typeface="Times New Roman"/>
                <a:sym typeface="Times New Roman"/>
              </a:rPr>
              <a:t>913</a:t>
            </a:r>
            <a:r>
              <a:rPr lang="en" sz="1000">
                <a:solidFill>
                  <a:srgbClr val="000000"/>
                </a:solidFill>
                <a:highlight>
                  <a:srgbClr val="FFFFFF"/>
                </a:highlight>
                <a:latin typeface="Times New Roman"/>
                <a:ea typeface="Times New Roman"/>
                <a:cs typeface="Times New Roman"/>
                <a:sym typeface="Times New Roman"/>
              </a:rPr>
              <a:t>, 381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grpSp>
        <p:nvGrpSpPr>
          <p:cNvPr id="189" name="Google Shape;189;p23"/>
          <p:cNvGrpSpPr/>
          <p:nvPr/>
        </p:nvGrpSpPr>
        <p:grpSpPr>
          <a:xfrm>
            <a:off x="178576" y="2897936"/>
            <a:ext cx="5169324" cy="2154500"/>
            <a:chOff x="178576" y="2745536"/>
            <a:chExt cx="5169324" cy="2154500"/>
          </a:xfrm>
        </p:grpSpPr>
        <p:pic>
          <p:nvPicPr>
            <p:cNvPr id="190" name="Google Shape;190;p23"/>
            <p:cNvPicPr preferRelativeResize="0"/>
            <p:nvPr/>
          </p:nvPicPr>
          <p:blipFill>
            <a:blip r:embed="rId3">
              <a:alphaModFix/>
            </a:blip>
            <a:stretch>
              <a:fillRect/>
            </a:stretch>
          </p:blipFill>
          <p:spPr>
            <a:xfrm>
              <a:off x="178576" y="2745536"/>
              <a:ext cx="5169324" cy="2154500"/>
            </a:xfrm>
            <a:prstGeom prst="rect">
              <a:avLst/>
            </a:prstGeom>
            <a:noFill/>
            <a:ln>
              <a:noFill/>
            </a:ln>
          </p:spPr>
        </p:pic>
        <p:sp>
          <p:nvSpPr>
            <p:cNvPr id="191" name="Google Shape;191;p23"/>
            <p:cNvSpPr/>
            <p:nvPr/>
          </p:nvSpPr>
          <p:spPr>
            <a:xfrm>
              <a:off x="1145625" y="2889075"/>
              <a:ext cx="294300" cy="402300"/>
            </a:xfrm>
            <a:prstGeom prst="ellipse">
              <a:avLst/>
            </a:prstGeom>
            <a:no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1145625" y="4424850"/>
              <a:ext cx="716100" cy="402300"/>
            </a:xfrm>
            <a:prstGeom prst="ellipse">
              <a:avLst/>
            </a:prstGeom>
            <a:no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 name="Google Shape;193;p23"/>
          <p:cNvPicPr preferRelativeResize="0"/>
          <p:nvPr/>
        </p:nvPicPr>
        <p:blipFill>
          <a:blip r:embed="rId4">
            <a:alphaModFix/>
          </a:blip>
          <a:stretch>
            <a:fillRect/>
          </a:stretch>
        </p:blipFill>
        <p:spPr>
          <a:xfrm>
            <a:off x="5184250" y="1758985"/>
            <a:ext cx="3648049" cy="33655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99" name="Google Shape;199;p24"/>
          <p:cNvGrpSpPr/>
          <p:nvPr/>
        </p:nvGrpSpPr>
        <p:grpSpPr>
          <a:xfrm>
            <a:off x="457200" y="1674775"/>
            <a:ext cx="8229601" cy="3178683"/>
            <a:chOff x="254975" y="2452225"/>
            <a:chExt cx="8229601" cy="3178683"/>
          </a:xfrm>
        </p:grpSpPr>
        <p:pic>
          <p:nvPicPr>
            <p:cNvPr id="200" name="Google Shape;200;p24"/>
            <p:cNvPicPr preferRelativeResize="0"/>
            <p:nvPr/>
          </p:nvPicPr>
          <p:blipFill>
            <a:blip r:embed="rId3">
              <a:alphaModFix/>
            </a:blip>
            <a:stretch>
              <a:fillRect/>
            </a:stretch>
          </p:blipFill>
          <p:spPr>
            <a:xfrm>
              <a:off x="254975" y="2452225"/>
              <a:ext cx="4114800" cy="3178683"/>
            </a:xfrm>
            <a:prstGeom prst="rect">
              <a:avLst/>
            </a:prstGeom>
            <a:noFill/>
            <a:ln>
              <a:noFill/>
            </a:ln>
          </p:spPr>
        </p:pic>
        <p:pic>
          <p:nvPicPr>
            <p:cNvPr id="201" name="Google Shape;201;p24"/>
            <p:cNvPicPr preferRelativeResize="0"/>
            <p:nvPr/>
          </p:nvPicPr>
          <p:blipFill>
            <a:blip r:embed="rId4">
              <a:alphaModFix/>
            </a:blip>
            <a:stretch>
              <a:fillRect/>
            </a:stretch>
          </p:blipFill>
          <p:spPr>
            <a:xfrm>
              <a:off x="4369775" y="2457363"/>
              <a:ext cx="4114801" cy="3168396"/>
            </a:xfrm>
            <a:prstGeom prst="rect">
              <a:avLst/>
            </a:prstGeom>
            <a:noFill/>
            <a:ln>
              <a:noFill/>
            </a:ln>
          </p:spPr>
        </p:pic>
      </p:grpSp>
      <p:sp>
        <p:nvSpPr>
          <p:cNvPr id="202" name="Google Shape;202;p24"/>
          <p:cNvSpPr txBox="1"/>
          <p:nvPr/>
        </p:nvSpPr>
        <p:spPr>
          <a:xfrm>
            <a:off x="2056350" y="900000"/>
            <a:ext cx="5031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400">
                <a:solidFill>
                  <a:srgbClr val="741C78"/>
                </a:solidFill>
                <a:latin typeface="Helvetica Neue"/>
                <a:ea typeface="Helvetica Neue"/>
                <a:cs typeface="Helvetica Neue"/>
                <a:sym typeface="Helvetica Neue"/>
              </a:rPr>
              <a:t>Expect good predictability in</a:t>
            </a:r>
            <a:r>
              <a:rPr b="1" lang="en" sz="2400">
                <a:solidFill>
                  <a:srgbClr val="741C78"/>
                </a:solidFill>
                <a:latin typeface="Trebuchet MS"/>
                <a:ea typeface="Trebuchet MS"/>
                <a:cs typeface="Trebuchet MS"/>
                <a:sym typeface="Trebuchet MS"/>
              </a:rPr>
              <a:t> </a:t>
            </a:r>
            <a:r>
              <a:rPr b="1" i="1" lang="en" sz="2400">
                <a:solidFill>
                  <a:srgbClr val="741C78"/>
                </a:solidFill>
                <a:latin typeface="Times New Roman"/>
                <a:ea typeface="Times New Roman"/>
                <a:cs typeface="Times New Roman"/>
                <a:sym typeface="Times New Roman"/>
              </a:rPr>
              <a:t>θ</a:t>
            </a:r>
            <a:r>
              <a:rPr b="1" baseline="-25000" i="1" lang="en" sz="2400">
                <a:solidFill>
                  <a:srgbClr val="741C78"/>
                </a:solidFill>
                <a:latin typeface="Times New Roman"/>
                <a:ea typeface="Times New Roman"/>
                <a:cs typeface="Times New Roman"/>
                <a:sym typeface="Times New Roman"/>
              </a:rPr>
              <a:t>23</a:t>
            </a:r>
            <a:r>
              <a:rPr b="1" lang="en" sz="2400">
                <a:solidFill>
                  <a:srgbClr val="741C78"/>
                </a:solidFill>
                <a:latin typeface="Trebuchet MS"/>
                <a:ea typeface="Trebuchet MS"/>
                <a:cs typeface="Trebuchet MS"/>
                <a:sym typeface="Trebuchet MS"/>
              </a:rPr>
              <a:t> !</a:t>
            </a:r>
            <a:endParaRPr b="1" sz="1800">
              <a:solidFill>
                <a:srgbClr val="741C78"/>
              </a:solidFill>
            </a:endParaRPr>
          </a:p>
        </p:txBody>
      </p:sp>
      <p:sp>
        <p:nvSpPr>
          <p:cNvPr id="203" name="Google Shape;203;p24"/>
          <p:cNvSpPr/>
          <p:nvPr/>
        </p:nvSpPr>
        <p:spPr>
          <a:xfrm>
            <a:off x="536825" y="1584650"/>
            <a:ext cx="1368900" cy="3268800"/>
          </a:xfrm>
          <a:prstGeom prst="ellipse">
            <a:avLst/>
          </a:prstGeom>
          <a:no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1771550" y="4965000"/>
            <a:ext cx="2805000" cy="993000"/>
          </a:xfrm>
          <a:prstGeom prst="wedgeRoundRectCallout">
            <a:avLst>
              <a:gd fmla="val -59716" name="adj1"/>
              <a:gd fmla="val -56897" name="adj2"/>
              <a:gd fmla="val 0" name="adj3"/>
            </a:avLst>
          </a:prstGeom>
          <a:solidFill>
            <a:srgbClr val="F3F3F3"/>
          </a:solid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No degeneracy in the </a:t>
            </a:r>
            <a:r>
              <a:rPr lang="en" sz="2000">
                <a:latin typeface="Helvetica Neue"/>
                <a:ea typeface="Helvetica Neue"/>
                <a:cs typeface="Helvetica Neue"/>
                <a:sym typeface="Helvetica Neue"/>
              </a:rPr>
              <a:t>appearance</a:t>
            </a:r>
            <a:r>
              <a:rPr lang="en" sz="2000">
                <a:latin typeface="Helvetica Neue"/>
                <a:ea typeface="Helvetica Neue"/>
                <a:cs typeface="Helvetica Neue"/>
                <a:sym typeface="Helvetica Neue"/>
              </a:rPr>
              <a:t> channels.</a:t>
            </a:r>
            <a:endParaRPr sz="2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0" name="Google Shape;210;p25"/>
          <p:cNvGrpSpPr/>
          <p:nvPr/>
        </p:nvGrpSpPr>
        <p:grpSpPr>
          <a:xfrm>
            <a:off x="304972" y="534950"/>
            <a:ext cx="8381653" cy="2378275"/>
            <a:chOff x="304972" y="534950"/>
            <a:chExt cx="8381653" cy="2378275"/>
          </a:xfrm>
        </p:grpSpPr>
        <p:pic>
          <p:nvPicPr>
            <p:cNvPr id="211" name="Google Shape;211;p25"/>
            <p:cNvPicPr preferRelativeResize="0"/>
            <p:nvPr/>
          </p:nvPicPr>
          <p:blipFill>
            <a:blip r:embed="rId3">
              <a:alphaModFix/>
            </a:blip>
            <a:stretch>
              <a:fillRect/>
            </a:stretch>
          </p:blipFill>
          <p:spPr>
            <a:xfrm>
              <a:off x="304972" y="534950"/>
              <a:ext cx="5561750" cy="2241200"/>
            </a:xfrm>
            <a:prstGeom prst="rect">
              <a:avLst/>
            </a:prstGeom>
            <a:noFill/>
            <a:ln>
              <a:noFill/>
            </a:ln>
          </p:spPr>
        </p:pic>
        <p:cxnSp>
          <p:nvCxnSpPr>
            <p:cNvPr id="212" name="Google Shape;212;p25"/>
            <p:cNvCxnSpPr/>
            <p:nvPr/>
          </p:nvCxnSpPr>
          <p:spPr>
            <a:xfrm>
              <a:off x="6356575" y="1960350"/>
              <a:ext cx="684600" cy="0"/>
            </a:xfrm>
            <a:prstGeom prst="straightConnector1">
              <a:avLst/>
            </a:prstGeom>
            <a:noFill/>
            <a:ln cap="flat" cmpd="sng" w="76200">
              <a:solidFill>
                <a:srgbClr val="0066CC"/>
              </a:solidFill>
              <a:prstDash val="solid"/>
              <a:round/>
              <a:headEnd len="med" w="med" type="none"/>
              <a:tailEnd len="med" w="med" type="stealth"/>
            </a:ln>
          </p:spPr>
        </p:cxnSp>
        <p:sp>
          <p:nvSpPr>
            <p:cNvPr id="213" name="Google Shape;213;p25"/>
            <p:cNvSpPr txBox="1"/>
            <p:nvPr/>
          </p:nvSpPr>
          <p:spPr>
            <a:xfrm>
              <a:off x="6019125" y="778875"/>
              <a:ext cx="15120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0066CC"/>
                  </a:solidFill>
                  <a:latin typeface="Helvetica Neue"/>
                  <a:ea typeface="Helvetica Neue"/>
                  <a:cs typeface="Helvetica Neue"/>
                  <a:sym typeface="Helvetica Neue"/>
                </a:rPr>
                <a:t>IN: </a:t>
              </a:r>
              <a:r>
                <a:rPr b="1" lang="en" sz="1700">
                  <a:solidFill>
                    <a:srgbClr val="0066CC"/>
                  </a:solidFill>
                  <a:latin typeface="Helvetica Neue"/>
                  <a:ea typeface="Helvetica Neue"/>
                  <a:cs typeface="Helvetica Neue"/>
                  <a:sym typeface="Helvetica Neue"/>
                </a:rPr>
                <a:t>MinMax </a:t>
              </a:r>
              <a:br>
                <a:rPr b="1" lang="en" sz="1700">
                  <a:solidFill>
                    <a:srgbClr val="0066CC"/>
                  </a:solidFill>
                  <a:latin typeface="Helvetica Neue"/>
                  <a:ea typeface="Helvetica Neue"/>
                  <a:cs typeface="Helvetica Neue"/>
                  <a:sym typeface="Helvetica Neue"/>
                </a:rPr>
              </a:br>
              <a:r>
                <a:rPr b="1" lang="en" sz="1700">
                  <a:solidFill>
                    <a:srgbClr val="0066CC"/>
                  </a:solidFill>
                  <a:latin typeface="Helvetica Neue"/>
                  <a:ea typeface="Helvetica Neue"/>
                  <a:cs typeface="Helvetica Neue"/>
                  <a:sym typeface="Helvetica Neue"/>
                </a:rPr>
                <a:t>Normalized</a:t>
              </a:r>
              <a:endParaRPr b="1" sz="1700">
                <a:solidFill>
                  <a:srgbClr val="0066CC"/>
                </a:solidFill>
                <a:latin typeface="Helvetica Neue"/>
                <a:ea typeface="Helvetica Neue"/>
                <a:cs typeface="Helvetica Neue"/>
                <a:sym typeface="Helvetica Neue"/>
              </a:endParaRPr>
            </a:p>
            <a:p>
              <a:pPr indent="0" lvl="0" marL="0" rtl="0" algn="l">
                <a:spcBef>
                  <a:spcPts val="0"/>
                </a:spcBef>
                <a:spcAft>
                  <a:spcPts val="0"/>
                </a:spcAft>
                <a:buNone/>
              </a:pPr>
              <a:r>
                <a:rPr b="1" lang="en" sz="1700">
                  <a:solidFill>
                    <a:srgbClr val="0066CC"/>
                  </a:solidFill>
                  <a:latin typeface="Helvetica Neue"/>
                  <a:ea typeface="Helvetica Neue"/>
                  <a:cs typeface="Helvetica Neue"/>
                  <a:sym typeface="Helvetica Neue"/>
                </a:rPr>
                <a:t>CNN images</a:t>
              </a:r>
              <a:endParaRPr b="1" sz="1700">
                <a:solidFill>
                  <a:srgbClr val="0066CC"/>
                </a:solidFill>
                <a:latin typeface="Helvetica Neue"/>
                <a:ea typeface="Helvetica Neue"/>
                <a:cs typeface="Helvetica Neue"/>
                <a:sym typeface="Helvetica Neue"/>
              </a:endParaRPr>
            </a:p>
            <a:p>
              <a:pPr indent="0" lvl="0" marL="0" rtl="0" algn="l">
                <a:spcBef>
                  <a:spcPts val="0"/>
                </a:spcBef>
                <a:spcAft>
                  <a:spcPts val="0"/>
                </a:spcAft>
                <a:buNone/>
              </a:pPr>
              <a:r>
                <a:rPr b="1" lang="en" sz="1700">
                  <a:solidFill>
                    <a:srgbClr val="0066CC"/>
                  </a:solidFill>
                  <a:latin typeface="Helvetica Neue"/>
                  <a:ea typeface="Helvetica Neue"/>
                  <a:cs typeface="Helvetica Neue"/>
                  <a:sym typeface="Helvetica Neue"/>
                </a:rPr>
                <a:t>+label</a:t>
              </a:r>
              <a:endParaRPr b="1" sz="1700">
                <a:solidFill>
                  <a:srgbClr val="0066CC"/>
                </a:solidFill>
                <a:latin typeface="Helvetica Neue"/>
                <a:ea typeface="Helvetica Neue"/>
                <a:cs typeface="Helvetica Neue"/>
                <a:sym typeface="Helvetica Neue"/>
              </a:endParaRPr>
            </a:p>
          </p:txBody>
        </p:sp>
        <p:sp>
          <p:nvSpPr>
            <p:cNvPr id="214" name="Google Shape;214;p25"/>
            <p:cNvSpPr txBox="1"/>
            <p:nvPr/>
          </p:nvSpPr>
          <p:spPr>
            <a:xfrm>
              <a:off x="7683425" y="1178400"/>
              <a:ext cx="1003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5000">
                  <a:solidFill>
                    <a:srgbClr val="0066CC"/>
                  </a:solidFill>
                  <a:latin typeface="Times New Roman"/>
                  <a:ea typeface="Times New Roman"/>
                  <a:cs typeface="Times New Roman"/>
                  <a:sym typeface="Times New Roman"/>
                </a:rPr>
                <a:t>θ</a:t>
              </a:r>
              <a:r>
                <a:rPr b="1" baseline="-25000" i="1" lang="en" sz="5000">
                  <a:solidFill>
                    <a:srgbClr val="0066CC"/>
                  </a:solidFill>
                  <a:latin typeface="Times New Roman"/>
                  <a:ea typeface="Times New Roman"/>
                  <a:cs typeface="Times New Roman"/>
                  <a:sym typeface="Times New Roman"/>
                </a:rPr>
                <a:t>23</a:t>
              </a:r>
              <a:endParaRPr b="1" sz="5000">
                <a:solidFill>
                  <a:srgbClr val="0066CC"/>
                </a:solidFill>
                <a:latin typeface="Times New Roman"/>
                <a:ea typeface="Times New Roman"/>
                <a:cs typeface="Times New Roman"/>
                <a:sym typeface="Times New Roman"/>
              </a:endParaRPr>
            </a:p>
          </p:txBody>
        </p:sp>
        <p:sp>
          <p:nvSpPr>
            <p:cNvPr id="215" name="Google Shape;215;p25"/>
            <p:cNvSpPr txBox="1"/>
            <p:nvPr/>
          </p:nvSpPr>
          <p:spPr>
            <a:xfrm>
              <a:off x="5954875" y="2174325"/>
              <a:ext cx="16641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0066CC"/>
                  </a:solidFill>
                  <a:latin typeface="Helvetica Neue"/>
                  <a:ea typeface="Helvetica Neue"/>
                  <a:cs typeface="Helvetica Neue"/>
                  <a:sym typeface="Helvetica Neue"/>
                </a:rPr>
                <a:t>OUT: </a:t>
              </a:r>
              <a:r>
                <a:rPr b="1" lang="en" sz="1700">
                  <a:solidFill>
                    <a:srgbClr val="0066CC"/>
                  </a:solidFill>
                  <a:latin typeface="Helvetica Neue"/>
                  <a:ea typeface="Helvetica Neue"/>
                  <a:cs typeface="Helvetica Neue"/>
                  <a:sym typeface="Helvetica Neue"/>
                </a:rPr>
                <a:t>MinMax </a:t>
              </a:r>
              <a:br>
                <a:rPr b="1" lang="en" sz="1700">
                  <a:solidFill>
                    <a:srgbClr val="0066CC"/>
                  </a:solidFill>
                  <a:latin typeface="Helvetica Neue"/>
                  <a:ea typeface="Helvetica Neue"/>
                  <a:cs typeface="Helvetica Neue"/>
                  <a:sym typeface="Helvetica Neue"/>
                </a:rPr>
              </a:br>
              <a:r>
                <a:rPr b="1" lang="en" sz="1700">
                  <a:solidFill>
                    <a:srgbClr val="0066CC"/>
                  </a:solidFill>
                  <a:latin typeface="Helvetica Neue"/>
                  <a:ea typeface="Helvetica Neue"/>
                  <a:cs typeface="Helvetica Neue"/>
                  <a:sym typeface="Helvetica Neue"/>
                </a:rPr>
                <a:t>Transpose</a:t>
              </a:r>
              <a:endParaRPr b="1" sz="1700">
                <a:solidFill>
                  <a:srgbClr val="0066CC"/>
                </a:solidFill>
                <a:latin typeface="Helvetica Neue"/>
                <a:ea typeface="Helvetica Neue"/>
                <a:cs typeface="Helvetica Neue"/>
                <a:sym typeface="Helvetica Neue"/>
              </a:endParaRPr>
            </a:p>
          </p:txBody>
        </p:sp>
      </p:grpSp>
      <p:pic>
        <p:nvPicPr>
          <p:cNvPr id="216" name="Google Shape;216;p25"/>
          <p:cNvPicPr preferRelativeResize="0"/>
          <p:nvPr/>
        </p:nvPicPr>
        <p:blipFill>
          <a:blip r:embed="rId4">
            <a:alphaModFix/>
          </a:blip>
          <a:stretch>
            <a:fillRect/>
          </a:stretch>
        </p:blipFill>
        <p:spPr>
          <a:xfrm>
            <a:off x="2054475" y="3036712"/>
            <a:ext cx="6613499" cy="3174350"/>
          </a:xfrm>
          <a:prstGeom prst="rect">
            <a:avLst/>
          </a:prstGeom>
          <a:noFill/>
          <a:ln>
            <a:noFill/>
          </a:ln>
        </p:spPr>
      </p:pic>
      <p:sp>
        <p:nvSpPr>
          <p:cNvPr id="217" name="Google Shape;217;p25"/>
          <p:cNvSpPr/>
          <p:nvPr/>
        </p:nvSpPr>
        <p:spPr>
          <a:xfrm rot="-1341">
            <a:off x="1115053" y="3681688"/>
            <a:ext cx="769200" cy="635400"/>
          </a:xfrm>
          <a:prstGeom prst="bentArrow">
            <a:avLst>
              <a:gd fmla="val 14665" name="adj1"/>
              <a:gd fmla="val 25000" name="adj2"/>
              <a:gd fmla="val 25000" name="adj3"/>
              <a:gd fmla="val 73045" name="adj4"/>
            </a:avLst>
          </a:prstGeom>
          <a:solidFill>
            <a:srgbClr val="0066CC"/>
          </a:solid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nvSpPr>
        <p:spPr>
          <a:xfrm>
            <a:off x="363050" y="4301388"/>
            <a:ext cx="173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Loss: huber</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6"/>
          <p:cNvSpPr txBox="1"/>
          <p:nvPr/>
        </p:nvSpPr>
        <p:spPr>
          <a:xfrm>
            <a:off x="452600" y="434650"/>
            <a:ext cx="5640300" cy="5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III-A. CNN regression {</a:t>
            </a:r>
            <a:r>
              <a:rPr b="1" i="1" lang="en" sz="2425">
                <a:solidFill>
                  <a:schemeClr val="dk2"/>
                </a:solidFill>
                <a:latin typeface="Times New Roman"/>
                <a:ea typeface="Times New Roman"/>
                <a:cs typeface="Times New Roman"/>
                <a:sym typeface="Times New Roman"/>
              </a:rPr>
              <a:t>δ</a:t>
            </a:r>
            <a:r>
              <a:rPr b="1" baseline="-25000" i="1" lang="en" sz="2425">
                <a:solidFill>
                  <a:schemeClr val="dk2"/>
                </a:solidFill>
                <a:latin typeface="Times New Roman"/>
                <a:ea typeface="Times New Roman"/>
                <a:cs typeface="Times New Roman"/>
                <a:sym typeface="Times New Roman"/>
              </a:rPr>
              <a:t>CP</a:t>
            </a:r>
            <a:r>
              <a:rPr b="1" lang="en" sz="2425">
                <a:solidFill>
                  <a:schemeClr val="dk2"/>
                </a:solidFill>
                <a:latin typeface="Helvetica Neue"/>
                <a:ea typeface="Helvetica Neue"/>
                <a:cs typeface="Helvetica Neue"/>
                <a:sym typeface="Helvetica Neue"/>
              </a:rPr>
              <a:t> </a:t>
            </a:r>
            <a:r>
              <a:rPr b="1" lang="en" sz="2400">
                <a:solidFill>
                  <a:schemeClr val="dk2"/>
                </a:solidFill>
                <a:latin typeface="Helvetica Neue"/>
                <a:ea typeface="Helvetica Neue"/>
                <a:cs typeface="Helvetica Neue"/>
                <a:sym typeface="Helvetica Neue"/>
              </a:rPr>
              <a:t>}</a:t>
            </a:r>
            <a:endParaRPr b="1" sz="2400">
              <a:solidFill>
                <a:schemeClr val="dk2"/>
              </a:solidFill>
              <a:latin typeface="Helvetica Neue"/>
              <a:ea typeface="Helvetica Neue"/>
              <a:cs typeface="Helvetica Neue"/>
              <a:sym typeface="Helvetica Neue"/>
            </a:endParaRPr>
          </a:p>
        </p:txBody>
      </p:sp>
      <p:sp>
        <p:nvSpPr>
          <p:cNvPr id="225" name="Google Shape;225;p26"/>
          <p:cNvSpPr txBox="1"/>
          <p:nvPr/>
        </p:nvSpPr>
        <p:spPr>
          <a:xfrm>
            <a:off x="311700" y="10540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000">
                <a:solidFill>
                  <a:srgbClr val="000000"/>
                </a:solidFill>
                <a:latin typeface="Helvetica Neue"/>
                <a:ea typeface="Helvetica Neue"/>
                <a:cs typeface="Helvetica Neue"/>
                <a:sym typeface="Helvetica Neue"/>
              </a:rPr>
              <a:t>Theoretically, </a:t>
            </a:r>
            <a:r>
              <a:rPr i="1" lang="en" sz="2000">
                <a:latin typeface="Times New Roman"/>
                <a:ea typeface="Times New Roman"/>
                <a:cs typeface="Times New Roman"/>
                <a:sym typeface="Times New Roman"/>
              </a:rPr>
              <a:t>δ</a:t>
            </a:r>
            <a:r>
              <a:rPr baseline="-25000" i="1" lang="en" sz="2000">
                <a:latin typeface="Times New Roman"/>
                <a:ea typeface="Times New Roman"/>
                <a:cs typeface="Times New Roman"/>
                <a:sym typeface="Times New Roman"/>
              </a:rPr>
              <a:t>CP</a:t>
            </a:r>
            <a:r>
              <a:rPr lang="en" sz="2000">
                <a:solidFill>
                  <a:srgbClr val="000000"/>
                </a:solidFill>
                <a:latin typeface="Helvetica Neue"/>
                <a:ea typeface="Helvetica Neue"/>
                <a:cs typeface="Helvetica Neue"/>
                <a:sym typeface="Helvetica Neue"/>
              </a:rPr>
              <a:t>  re</a:t>
            </a:r>
            <a:r>
              <a:rPr lang="en" sz="2000">
                <a:latin typeface="Helvetica Neue"/>
                <a:ea typeface="Helvetica Neue"/>
                <a:cs typeface="Helvetica Neue"/>
                <a:sym typeface="Helvetica Neue"/>
              </a:rPr>
              <a:t>lates to</a:t>
            </a:r>
            <a:r>
              <a:rPr lang="en" sz="2000">
                <a:solidFill>
                  <a:srgbClr val="000000"/>
                </a:solidFill>
                <a:latin typeface="Helvetica Neue"/>
                <a:ea typeface="Helvetica Neue"/>
                <a:cs typeface="Helvetica Neue"/>
                <a:sym typeface="Helvetica Neue"/>
              </a:rPr>
              <a:t>:</a:t>
            </a:r>
            <a:endParaRPr sz="2000">
              <a:latin typeface="Helvetica Neue"/>
              <a:ea typeface="Helvetica Neue"/>
              <a:cs typeface="Helvetica Neue"/>
              <a:sym typeface="Helvetica Neue"/>
            </a:endParaRPr>
          </a:p>
          <a:p>
            <a:pPr indent="-355600" lvl="0" marL="457200" rtl="0" algn="l">
              <a:lnSpc>
                <a:spcPct val="150000"/>
              </a:lnSpc>
              <a:spcBef>
                <a:spcPts val="1200"/>
              </a:spcBef>
              <a:spcAft>
                <a:spcPts val="0"/>
              </a:spcAft>
              <a:buClr>
                <a:srgbClr val="000000"/>
              </a:buClr>
              <a:buSzPts val="2000"/>
              <a:buChar char="●"/>
            </a:pPr>
            <a:r>
              <a:rPr lang="en" sz="2000">
                <a:solidFill>
                  <a:srgbClr val="000000"/>
                </a:solidFill>
                <a:latin typeface="Helvetica Neue"/>
                <a:ea typeface="Helvetica Neue"/>
                <a:cs typeface="Helvetica Neue"/>
                <a:sym typeface="Helvetica Neue"/>
              </a:rPr>
              <a:t>appearance:</a:t>
            </a:r>
            <a:br>
              <a:rPr lang="en" sz="2000">
                <a:solidFill>
                  <a:srgbClr val="000000"/>
                </a:solidFill>
                <a:latin typeface="Helvetica Neue"/>
                <a:ea typeface="Helvetica Neue"/>
                <a:cs typeface="Helvetica Neue"/>
                <a:sym typeface="Helvetica Neue"/>
              </a:rPr>
            </a:br>
            <a:r>
              <a:rPr i="1" lang="en" sz="2000">
                <a:solidFill>
                  <a:srgbClr val="000000"/>
                </a:solidFill>
                <a:latin typeface="Helvetica Neue"/>
                <a:ea typeface="Helvetica Neue"/>
                <a:cs typeface="Helvetica Neue"/>
                <a:sym typeface="Helvetica Neue"/>
              </a:rPr>
              <a:t> ~ </a:t>
            </a:r>
            <a:r>
              <a:rPr i="1" lang="en" sz="2000">
                <a:solidFill>
                  <a:schemeClr val="dk1"/>
                </a:solidFill>
                <a:latin typeface="Times New Roman"/>
                <a:ea typeface="Times New Roman"/>
                <a:cs typeface="Times New Roman"/>
                <a:sym typeface="Times New Roman"/>
              </a:rPr>
              <a:t>cos</a:t>
            </a:r>
            <a:r>
              <a:rPr lang="en" sz="2000">
                <a:solidFill>
                  <a:schemeClr val="dk1"/>
                </a:solidFill>
                <a:latin typeface="Times New Roman"/>
                <a:ea typeface="Times New Roman"/>
                <a:cs typeface="Times New Roman"/>
                <a:sym typeface="Times New Roman"/>
              </a:rPr>
              <a:t>(𝚫</a:t>
            </a:r>
            <a:r>
              <a:rPr i="1" lang="en" sz="2000">
                <a:solidFill>
                  <a:schemeClr val="dk1"/>
                </a:solidFill>
                <a:latin typeface="Times New Roman"/>
                <a:ea typeface="Times New Roman"/>
                <a:cs typeface="Times New Roman"/>
                <a:sym typeface="Times New Roman"/>
              </a:rPr>
              <a:t>+δ</a:t>
            </a:r>
            <a:r>
              <a:rPr baseline="-25000" i="1" lang="en" sz="2000">
                <a:solidFill>
                  <a:schemeClr val="dk1"/>
                </a:solidFill>
                <a:latin typeface="Times New Roman"/>
                <a:ea typeface="Times New Roman"/>
                <a:cs typeface="Times New Roman"/>
                <a:sym typeface="Times New Roman"/>
              </a:rPr>
              <a:t>CP</a:t>
            </a:r>
            <a:r>
              <a:rPr lang="en" sz="2000">
                <a:solidFill>
                  <a:schemeClr val="dk1"/>
                </a:solidFill>
                <a:latin typeface="Times New Roman"/>
                <a:ea typeface="Times New Roman"/>
                <a:cs typeface="Times New Roman"/>
                <a:sym typeface="Times New Roman"/>
              </a:rPr>
              <a:t>)</a:t>
            </a:r>
            <a:r>
              <a:rPr i="1" lang="en" sz="2000">
                <a:solidFill>
                  <a:schemeClr val="dk1"/>
                </a:solidFill>
                <a:latin typeface="Times New Roman"/>
                <a:ea typeface="Times New Roman"/>
                <a:cs typeface="Times New Roman"/>
                <a:sym typeface="Times New Roman"/>
              </a:rPr>
              <a:t> ~ </a:t>
            </a:r>
            <a:r>
              <a:rPr b="1" i="1" lang="en" sz="2000">
                <a:solidFill>
                  <a:srgbClr val="000000"/>
                </a:solidFill>
                <a:latin typeface="Times New Roman"/>
                <a:ea typeface="Times New Roman"/>
                <a:cs typeface="Times New Roman"/>
                <a:sym typeface="Times New Roman"/>
              </a:rPr>
              <a:t>si</a:t>
            </a:r>
            <a:r>
              <a:rPr b="1" i="1" lang="en" sz="2000">
                <a:latin typeface="Times New Roman"/>
                <a:ea typeface="Times New Roman"/>
                <a:cs typeface="Times New Roman"/>
                <a:sym typeface="Times New Roman"/>
              </a:rPr>
              <a:t>n</a:t>
            </a:r>
            <a:r>
              <a:rPr b="1" i="1" lang="en" sz="2000">
                <a:solidFill>
                  <a:srgbClr val="000000"/>
                </a:solidFill>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δ</a:t>
            </a:r>
            <a:r>
              <a:rPr b="1" baseline="-25000" i="1" lang="en" sz="2000">
                <a:latin typeface="Times New Roman"/>
                <a:ea typeface="Times New Roman"/>
                <a:cs typeface="Times New Roman"/>
                <a:sym typeface="Times New Roman"/>
              </a:rPr>
              <a:t>CP</a:t>
            </a:r>
            <a:br>
              <a:rPr baseline="-25000" i="1" lang="en" sz="2000">
                <a:latin typeface="Times New Roman"/>
                <a:ea typeface="Times New Roman"/>
                <a:cs typeface="Times New Roman"/>
                <a:sym typeface="Times New Roman"/>
              </a:rPr>
            </a:br>
            <a:endParaRPr baseline="-25000" sz="2000">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latin typeface="Helvetica Neue"/>
                <a:ea typeface="Helvetica Neue"/>
                <a:cs typeface="Helvetica Neue"/>
                <a:sym typeface="Helvetica Neue"/>
              </a:rPr>
              <a:t>disappearance:</a:t>
            </a:r>
            <a:r>
              <a:rPr lang="en" sz="2000">
                <a:latin typeface="Helvetica Neue"/>
                <a:ea typeface="Helvetica Neue"/>
                <a:cs typeface="Helvetica Neue"/>
                <a:sym typeface="Helvetica Neue"/>
              </a:rPr>
              <a:t> </a:t>
            </a:r>
            <a:r>
              <a:rPr b="1" lang="en" sz="2000">
                <a:latin typeface="Helvetica Neue"/>
                <a:ea typeface="Helvetica Neue"/>
                <a:cs typeface="Helvetica Neue"/>
                <a:sym typeface="Helvetica Neue"/>
              </a:rPr>
              <a:t>X</a:t>
            </a:r>
            <a:endParaRPr b="1" i="1" sz="2000">
              <a:solidFill>
                <a:srgbClr val="000000"/>
              </a:solidFill>
              <a:latin typeface="Times New Roman"/>
              <a:ea typeface="Times New Roman"/>
              <a:cs typeface="Times New Roman"/>
              <a:sym typeface="Times New Roman"/>
            </a:endParaRPr>
          </a:p>
        </p:txBody>
      </p:sp>
      <p:sp>
        <p:nvSpPr>
          <p:cNvPr id="226" name="Google Shape;226;p26"/>
          <p:cNvSpPr txBox="1"/>
          <p:nvPr/>
        </p:nvSpPr>
        <p:spPr>
          <a:xfrm>
            <a:off x="517425" y="4252950"/>
            <a:ext cx="837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Helvetica Neue"/>
              <a:ea typeface="Helvetica Neue"/>
              <a:cs typeface="Helvetica Neue"/>
              <a:sym typeface="Helvetica Neue"/>
            </a:endParaRPr>
          </a:p>
        </p:txBody>
      </p:sp>
      <p:grpSp>
        <p:nvGrpSpPr>
          <p:cNvPr id="227" name="Google Shape;227;p26"/>
          <p:cNvGrpSpPr/>
          <p:nvPr/>
        </p:nvGrpSpPr>
        <p:grpSpPr>
          <a:xfrm>
            <a:off x="3974676" y="1403536"/>
            <a:ext cx="5169324" cy="2154500"/>
            <a:chOff x="3851826" y="1681961"/>
            <a:chExt cx="5169324" cy="2154500"/>
          </a:xfrm>
        </p:grpSpPr>
        <p:pic>
          <p:nvPicPr>
            <p:cNvPr id="228" name="Google Shape;228;p26"/>
            <p:cNvPicPr preferRelativeResize="0"/>
            <p:nvPr/>
          </p:nvPicPr>
          <p:blipFill>
            <a:blip r:embed="rId3">
              <a:alphaModFix/>
            </a:blip>
            <a:stretch>
              <a:fillRect/>
            </a:stretch>
          </p:blipFill>
          <p:spPr>
            <a:xfrm>
              <a:off x="3851826" y="1681961"/>
              <a:ext cx="5169324" cy="2154500"/>
            </a:xfrm>
            <a:prstGeom prst="rect">
              <a:avLst/>
            </a:prstGeom>
            <a:noFill/>
            <a:ln>
              <a:noFill/>
            </a:ln>
          </p:spPr>
        </p:pic>
        <p:sp>
          <p:nvSpPr>
            <p:cNvPr id="229" name="Google Shape;229;p26"/>
            <p:cNvSpPr/>
            <p:nvPr/>
          </p:nvSpPr>
          <p:spPr>
            <a:xfrm>
              <a:off x="5994200" y="2634250"/>
              <a:ext cx="1175100" cy="402300"/>
            </a:xfrm>
            <a:prstGeom prst="ellipse">
              <a:avLst/>
            </a:prstGeom>
            <a:no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6"/>
          <p:cNvSpPr txBox="1"/>
          <p:nvPr/>
        </p:nvSpPr>
        <p:spPr>
          <a:xfrm>
            <a:off x="621125" y="2573250"/>
            <a:ext cx="434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99999"/>
                </a:solidFill>
                <a:latin typeface="Helvetica Neue"/>
                <a:ea typeface="Helvetica Neue"/>
                <a:cs typeface="Helvetica Neue"/>
                <a:sym typeface="Helvetica Neue"/>
              </a:rPr>
              <a:t>In the vacuum oscillation maxima, Δ~90</a:t>
            </a:r>
            <a:r>
              <a:rPr baseline="30000" lang="en" sz="1500">
                <a:solidFill>
                  <a:srgbClr val="999999"/>
                </a:solidFill>
                <a:latin typeface="Helvetica Neue"/>
                <a:ea typeface="Helvetica Neue"/>
                <a:cs typeface="Helvetica Neue"/>
                <a:sym typeface="Helvetica Neue"/>
              </a:rPr>
              <a:t>o</a:t>
            </a:r>
            <a:endParaRPr baseline="30000" sz="1500">
              <a:solidFill>
                <a:srgbClr val="999999"/>
              </a:solidFill>
              <a:latin typeface="Helvetica Neue"/>
              <a:ea typeface="Helvetica Neue"/>
              <a:cs typeface="Helvetica Neue"/>
              <a:sym typeface="Helvetica Neue"/>
            </a:endParaRPr>
          </a:p>
        </p:txBody>
      </p:sp>
      <p:pic>
        <p:nvPicPr>
          <p:cNvPr id="231" name="Google Shape;231;p26"/>
          <p:cNvPicPr preferRelativeResize="0"/>
          <p:nvPr/>
        </p:nvPicPr>
        <p:blipFill>
          <a:blip r:embed="rId4">
            <a:alphaModFix/>
          </a:blip>
          <a:stretch>
            <a:fillRect/>
          </a:stretch>
        </p:blipFill>
        <p:spPr>
          <a:xfrm>
            <a:off x="861638" y="3558025"/>
            <a:ext cx="7420726" cy="2789800"/>
          </a:xfrm>
          <a:prstGeom prst="rect">
            <a:avLst/>
          </a:prstGeom>
          <a:noFill/>
          <a:ln>
            <a:noFill/>
          </a:ln>
        </p:spPr>
      </p:pic>
      <p:sp>
        <p:nvSpPr>
          <p:cNvPr id="232" name="Google Shape;232;p26"/>
          <p:cNvSpPr txBox="1"/>
          <p:nvPr/>
        </p:nvSpPr>
        <p:spPr>
          <a:xfrm>
            <a:off x="1917600" y="6311700"/>
            <a:ext cx="67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N. Nath, M. Ghosh, and S. Goswami, </a:t>
            </a:r>
            <a:r>
              <a:rPr i="1" lang="en" sz="1000">
                <a:solidFill>
                  <a:schemeClr val="dk1"/>
                </a:solidFill>
                <a:latin typeface="Times New Roman"/>
                <a:ea typeface="Times New Roman"/>
                <a:cs typeface="Times New Roman"/>
                <a:sym typeface="Times New Roman"/>
              </a:rPr>
              <a:t>The Physics of Antineutrinos in DUNE and Determination of Octant and  δ</a:t>
            </a:r>
            <a:r>
              <a:rPr baseline="-25000" i="1" lang="en" sz="1000">
                <a:solidFill>
                  <a:schemeClr val="dk1"/>
                </a:solidFill>
                <a:latin typeface="Times New Roman"/>
                <a:ea typeface="Times New Roman"/>
                <a:cs typeface="Times New Roman"/>
                <a:sym typeface="Times New Roman"/>
              </a:rPr>
              <a:t>CP</a:t>
            </a:r>
            <a:r>
              <a:rPr lang="en" sz="1000">
                <a:solidFill>
                  <a:schemeClr val="dk1"/>
                </a:solidFill>
                <a:highlight>
                  <a:srgbClr val="FFFFFF"/>
                </a:highlight>
                <a:latin typeface="Times New Roman"/>
                <a:ea typeface="Times New Roman"/>
                <a:cs typeface="Times New Roman"/>
                <a:sym typeface="Times New Roman"/>
              </a:rPr>
              <a:t>, Nuclear Physics B </a:t>
            </a:r>
            <a:r>
              <a:rPr b="1" lang="en" sz="1000">
                <a:solidFill>
                  <a:schemeClr val="dk1"/>
                </a:solidFill>
                <a:latin typeface="Times New Roman"/>
                <a:ea typeface="Times New Roman"/>
                <a:cs typeface="Times New Roman"/>
                <a:sym typeface="Times New Roman"/>
              </a:rPr>
              <a:t>913</a:t>
            </a:r>
            <a:r>
              <a:rPr lang="en" sz="1000">
                <a:solidFill>
                  <a:schemeClr val="dk1"/>
                </a:solidFill>
                <a:highlight>
                  <a:srgbClr val="FFFFFF"/>
                </a:highlight>
                <a:latin typeface="Times New Roman"/>
                <a:ea typeface="Times New Roman"/>
                <a:cs typeface="Times New Roman"/>
                <a:sym typeface="Times New Roman"/>
              </a:rPr>
              <a:t>, 381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233" name="Google Shape;233;p26"/>
          <p:cNvSpPr/>
          <p:nvPr/>
        </p:nvSpPr>
        <p:spPr>
          <a:xfrm>
            <a:off x="1194450" y="3518025"/>
            <a:ext cx="1798500" cy="2869800"/>
          </a:xfrm>
          <a:prstGeom prst="ellipse">
            <a:avLst/>
          </a:prstGeom>
          <a:no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7"/>
          <p:cNvPicPr preferRelativeResize="0"/>
          <p:nvPr/>
        </p:nvPicPr>
        <p:blipFill rotWithShape="1">
          <a:blip r:embed="rId3">
            <a:alphaModFix/>
          </a:blip>
          <a:srcRect b="0" l="0" r="33279" t="9853"/>
          <a:stretch/>
        </p:blipFill>
        <p:spPr>
          <a:xfrm>
            <a:off x="182625" y="175800"/>
            <a:ext cx="5493449" cy="3058275"/>
          </a:xfrm>
          <a:prstGeom prst="rect">
            <a:avLst/>
          </a:prstGeom>
          <a:noFill/>
          <a:ln>
            <a:noFill/>
          </a:ln>
        </p:spPr>
      </p:pic>
      <p:pic>
        <p:nvPicPr>
          <p:cNvPr id="240" name="Google Shape;240;p27"/>
          <p:cNvPicPr preferRelativeResize="0"/>
          <p:nvPr/>
        </p:nvPicPr>
        <p:blipFill>
          <a:blip r:embed="rId4">
            <a:alphaModFix/>
          </a:blip>
          <a:stretch>
            <a:fillRect/>
          </a:stretch>
        </p:blipFill>
        <p:spPr>
          <a:xfrm>
            <a:off x="4370275" y="3954463"/>
            <a:ext cx="4695972" cy="2253975"/>
          </a:xfrm>
          <a:prstGeom prst="rect">
            <a:avLst/>
          </a:prstGeom>
          <a:noFill/>
          <a:ln>
            <a:noFill/>
          </a:ln>
        </p:spPr>
      </p:pic>
      <p:grpSp>
        <p:nvGrpSpPr>
          <p:cNvPr id="241" name="Google Shape;241;p27"/>
          <p:cNvGrpSpPr/>
          <p:nvPr/>
        </p:nvGrpSpPr>
        <p:grpSpPr>
          <a:xfrm>
            <a:off x="5539225" y="1190138"/>
            <a:ext cx="3527025" cy="1391475"/>
            <a:chOff x="5954875" y="1216950"/>
            <a:chExt cx="3527025" cy="1391475"/>
          </a:xfrm>
        </p:grpSpPr>
        <p:cxnSp>
          <p:nvCxnSpPr>
            <p:cNvPr id="242" name="Google Shape;242;p27"/>
            <p:cNvCxnSpPr/>
            <p:nvPr/>
          </p:nvCxnSpPr>
          <p:spPr>
            <a:xfrm>
              <a:off x="6508975" y="1655550"/>
              <a:ext cx="684600" cy="0"/>
            </a:xfrm>
            <a:prstGeom prst="straightConnector1">
              <a:avLst/>
            </a:prstGeom>
            <a:noFill/>
            <a:ln cap="flat" cmpd="sng" w="76200">
              <a:solidFill>
                <a:srgbClr val="0066CC"/>
              </a:solidFill>
              <a:prstDash val="solid"/>
              <a:round/>
              <a:headEnd len="med" w="med" type="none"/>
              <a:tailEnd len="med" w="med" type="stealth"/>
            </a:ln>
          </p:spPr>
        </p:cxnSp>
        <p:sp>
          <p:nvSpPr>
            <p:cNvPr id="243" name="Google Shape;243;p27"/>
            <p:cNvSpPr txBox="1"/>
            <p:nvPr/>
          </p:nvSpPr>
          <p:spPr>
            <a:xfrm>
              <a:off x="7474600" y="1216950"/>
              <a:ext cx="2007300" cy="8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4500">
                  <a:solidFill>
                    <a:srgbClr val="0066CC"/>
                  </a:solidFill>
                  <a:latin typeface="Times New Roman"/>
                  <a:ea typeface="Times New Roman"/>
                  <a:cs typeface="Times New Roman"/>
                  <a:sym typeface="Times New Roman"/>
                </a:rPr>
                <a:t>sin </a:t>
              </a:r>
              <a:r>
                <a:rPr b="1" i="1" lang="en" sz="4500">
                  <a:solidFill>
                    <a:srgbClr val="0066CC"/>
                  </a:solidFill>
                  <a:latin typeface="Times New Roman"/>
                  <a:ea typeface="Times New Roman"/>
                  <a:cs typeface="Times New Roman"/>
                  <a:sym typeface="Times New Roman"/>
                </a:rPr>
                <a:t>δ</a:t>
              </a:r>
              <a:r>
                <a:rPr b="1" baseline="-25000" i="1" lang="en" sz="4500">
                  <a:solidFill>
                    <a:srgbClr val="0066CC"/>
                  </a:solidFill>
                  <a:latin typeface="Times New Roman"/>
                  <a:ea typeface="Times New Roman"/>
                  <a:cs typeface="Times New Roman"/>
                  <a:sym typeface="Times New Roman"/>
                </a:rPr>
                <a:t>CP</a:t>
              </a:r>
              <a:endParaRPr b="1" i="1" sz="4500">
                <a:solidFill>
                  <a:srgbClr val="0066CC"/>
                </a:solidFill>
                <a:latin typeface="Times New Roman"/>
                <a:ea typeface="Times New Roman"/>
                <a:cs typeface="Times New Roman"/>
                <a:sym typeface="Times New Roman"/>
              </a:endParaRPr>
            </a:p>
          </p:txBody>
        </p:sp>
        <p:sp>
          <p:nvSpPr>
            <p:cNvPr id="244" name="Google Shape;244;p27"/>
            <p:cNvSpPr txBox="1"/>
            <p:nvPr/>
          </p:nvSpPr>
          <p:spPr>
            <a:xfrm>
              <a:off x="5954875" y="1869525"/>
              <a:ext cx="1664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066CC"/>
                  </a:solidFill>
                  <a:latin typeface="Helvetica Neue"/>
                  <a:ea typeface="Helvetica Neue"/>
                  <a:cs typeface="Helvetica Neue"/>
                  <a:sym typeface="Helvetica Neue"/>
                </a:rPr>
                <a:t>OUT: sine values</a:t>
              </a:r>
              <a:endParaRPr b="1" sz="1700">
                <a:solidFill>
                  <a:srgbClr val="0066CC"/>
                </a:solidFill>
                <a:latin typeface="Helvetica Neue"/>
                <a:ea typeface="Helvetica Neue"/>
                <a:cs typeface="Helvetica Neue"/>
                <a:sym typeface="Helvetica Neue"/>
              </a:endParaRPr>
            </a:p>
          </p:txBody>
        </p:sp>
      </p:grpSp>
      <p:sp>
        <p:nvSpPr>
          <p:cNvPr id="245" name="Google Shape;245;p27"/>
          <p:cNvSpPr txBox="1"/>
          <p:nvPr/>
        </p:nvSpPr>
        <p:spPr>
          <a:xfrm>
            <a:off x="402775" y="3833375"/>
            <a:ext cx="39675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Use sine and cosine with 2 transpose arc functions.</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Use sine and cosine with tangent and one transpose arc function.</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b="1" lang="en" sz="2000">
                <a:latin typeface="Helvetica Neue"/>
                <a:ea typeface="Helvetica Neue"/>
                <a:cs typeface="Helvetica Neue"/>
                <a:sym typeface="Helvetica Neue"/>
              </a:rPr>
              <a:t>Use one sine and one arc; then, do the classification.</a:t>
            </a:r>
            <a:endParaRPr b="1" sz="2000">
              <a:latin typeface="Helvetica Neue"/>
              <a:ea typeface="Helvetica Neue"/>
              <a:cs typeface="Helvetica Neue"/>
              <a:sym typeface="Helvetica Neue"/>
            </a:endParaRPr>
          </a:p>
        </p:txBody>
      </p:sp>
      <p:sp>
        <p:nvSpPr>
          <p:cNvPr id="246" name="Google Shape;246;p27"/>
          <p:cNvSpPr/>
          <p:nvPr/>
        </p:nvSpPr>
        <p:spPr>
          <a:xfrm>
            <a:off x="2104150" y="3215875"/>
            <a:ext cx="2039100" cy="524700"/>
          </a:xfrm>
          <a:prstGeom prst="curvedUpArrow">
            <a:avLst>
              <a:gd fmla="val 25000" name="adj1"/>
              <a:gd fmla="val 50000" name="adj2"/>
              <a:gd fmla="val 25000" name="adj3"/>
            </a:avLst>
          </a:prstGeom>
          <a:solidFill>
            <a:srgbClr val="0066CC"/>
          </a:solid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txBox="1"/>
          <p:nvPr/>
        </p:nvSpPr>
        <p:spPr>
          <a:xfrm>
            <a:off x="3948550" y="3325525"/>
            <a:ext cx="318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66CC"/>
                </a:solidFill>
                <a:latin typeface="Helvetica Neue"/>
                <a:ea typeface="Helvetica Neue"/>
                <a:cs typeface="Helvetica Neue"/>
                <a:sym typeface="Helvetica Neue"/>
              </a:rPr>
              <a:t>Reduce the degeneracy!</a:t>
            </a:r>
            <a:endParaRPr b="1" sz="2000">
              <a:solidFill>
                <a:srgbClr val="0066CC"/>
              </a:solidFill>
              <a:latin typeface="Helvetica Neue"/>
              <a:ea typeface="Helvetica Neue"/>
              <a:cs typeface="Helvetica Neue"/>
              <a:sym typeface="Helvetica Neue"/>
            </a:endParaRPr>
          </a:p>
        </p:txBody>
      </p:sp>
      <p:sp>
        <p:nvSpPr>
          <p:cNvPr id="248" name="Google Shape;248;p27"/>
          <p:cNvSpPr txBox="1"/>
          <p:nvPr/>
        </p:nvSpPr>
        <p:spPr>
          <a:xfrm>
            <a:off x="4384950" y="4855963"/>
            <a:ext cx="17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Loss: huber</a:t>
            </a:r>
            <a:endParaRPr b="1" sz="1800"/>
          </a:p>
        </p:txBody>
      </p:sp>
      <p:sp>
        <p:nvSpPr>
          <p:cNvPr id="249" name="Google Shape;249;p27"/>
          <p:cNvSpPr txBox="1"/>
          <p:nvPr/>
        </p:nvSpPr>
        <p:spPr>
          <a:xfrm>
            <a:off x="5676075" y="626475"/>
            <a:ext cx="1512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066CC"/>
                </a:solidFill>
                <a:latin typeface="Helvetica Neue"/>
                <a:ea typeface="Helvetica Neue"/>
                <a:cs typeface="Helvetica Neue"/>
                <a:sym typeface="Helvetica Neue"/>
              </a:rPr>
              <a:t>IN: MinMax </a:t>
            </a:r>
            <a:br>
              <a:rPr b="1" lang="en" sz="1700">
                <a:solidFill>
                  <a:srgbClr val="0066CC"/>
                </a:solidFill>
                <a:latin typeface="Helvetica Neue"/>
                <a:ea typeface="Helvetica Neue"/>
                <a:cs typeface="Helvetica Neue"/>
                <a:sym typeface="Helvetica Neue"/>
              </a:rPr>
            </a:br>
            <a:r>
              <a:rPr b="1" lang="en" sz="1700">
                <a:solidFill>
                  <a:srgbClr val="0066CC"/>
                </a:solidFill>
                <a:latin typeface="Helvetica Neue"/>
                <a:ea typeface="Helvetica Neue"/>
                <a:cs typeface="Helvetica Neue"/>
                <a:sym typeface="Helvetica Neue"/>
              </a:rPr>
              <a:t>Normalized</a:t>
            </a:r>
            <a:endParaRPr b="1" sz="1700">
              <a:solidFill>
                <a:srgbClr val="0066CC"/>
              </a:solidFill>
              <a:latin typeface="Helvetica Neue"/>
              <a:ea typeface="Helvetica Neue"/>
              <a:cs typeface="Helvetica Neue"/>
              <a:sym typeface="Helvetica Neue"/>
            </a:endParaRPr>
          </a:p>
          <a:p>
            <a:pPr indent="0" lvl="0" marL="0" rtl="0" algn="ctr">
              <a:spcBef>
                <a:spcPts val="0"/>
              </a:spcBef>
              <a:spcAft>
                <a:spcPts val="0"/>
              </a:spcAft>
              <a:buNone/>
            </a:pPr>
            <a:r>
              <a:rPr b="1" lang="en" sz="1700">
                <a:solidFill>
                  <a:srgbClr val="0066CC"/>
                </a:solidFill>
                <a:latin typeface="Helvetica Neue"/>
                <a:ea typeface="Helvetica Neue"/>
                <a:cs typeface="Helvetica Neue"/>
                <a:sym typeface="Helvetica Neue"/>
              </a:rPr>
              <a:t>CNN images</a:t>
            </a:r>
            <a:endParaRPr b="1" sz="1700">
              <a:solidFill>
                <a:srgbClr val="0066CC"/>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8"/>
          <p:cNvPicPr preferRelativeResize="0"/>
          <p:nvPr/>
        </p:nvPicPr>
        <p:blipFill>
          <a:blip r:embed="rId3">
            <a:alphaModFix/>
          </a:blip>
          <a:stretch>
            <a:fillRect/>
          </a:stretch>
        </p:blipFill>
        <p:spPr>
          <a:xfrm>
            <a:off x="2997185" y="874412"/>
            <a:ext cx="5834767" cy="2803386"/>
          </a:xfrm>
          <a:prstGeom prst="rect">
            <a:avLst/>
          </a:prstGeom>
          <a:noFill/>
          <a:ln>
            <a:noFill/>
          </a:ln>
        </p:spPr>
      </p:pic>
      <p:sp>
        <p:nvSpPr>
          <p:cNvPr id="255" name="Google Shape;255;p2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28"/>
          <p:cNvSpPr txBox="1"/>
          <p:nvPr/>
        </p:nvSpPr>
        <p:spPr>
          <a:xfrm>
            <a:off x="312050" y="202400"/>
            <a:ext cx="5640300" cy="55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Helvetica Neue"/>
                <a:ea typeface="Helvetica Neue"/>
                <a:cs typeface="Helvetica Neue"/>
                <a:sym typeface="Helvetica Neue"/>
              </a:rPr>
              <a:t>III-B. CNN classification {</a:t>
            </a:r>
            <a:r>
              <a:rPr b="1" i="1" lang="en" sz="2425">
                <a:solidFill>
                  <a:schemeClr val="dk2"/>
                </a:solidFill>
                <a:latin typeface="Times New Roman"/>
                <a:ea typeface="Times New Roman"/>
                <a:cs typeface="Times New Roman"/>
                <a:sym typeface="Times New Roman"/>
              </a:rPr>
              <a:t>δ</a:t>
            </a:r>
            <a:r>
              <a:rPr b="1" baseline="-25000" i="1" lang="en" sz="2425">
                <a:solidFill>
                  <a:schemeClr val="dk2"/>
                </a:solidFill>
                <a:latin typeface="Times New Roman"/>
                <a:ea typeface="Times New Roman"/>
                <a:cs typeface="Times New Roman"/>
                <a:sym typeface="Times New Roman"/>
              </a:rPr>
              <a:t>CP</a:t>
            </a:r>
            <a:r>
              <a:rPr b="1" lang="en" sz="2425">
                <a:solidFill>
                  <a:schemeClr val="dk2"/>
                </a:solidFill>
                <a:latin typeface="Helvetica Neue"/>
                <a:ea typeface="Helvetica Neue"/>
                <a:cs typeface="Helvetica Neue"/>
                <a:sym typeface="Helvetica Neue"/>
              </a:rPr>
              <a:t> </a:t>
            </a:r>
            <a:r>
              <a:rPr b="1" lang="en" sz="2400">
                <a:solidFill>
                  <a:schemeClr val="dk2"/>
                </a:solidFill>
                <a:latin typeface="Helvetica Neue"/>
                <a:ea typeface="Helvetica Neue"/>
                <a:cs typeface="Helvetica Neue"/>
                <a:sym typeface="Helvetica Neue"/>
              </a:rPr>
              <a:t>}</a:t>
            </a:r>
            <a:endParaRPr b="1" sz="2400">
              <a:solidFill>
                <a:schemeClr val="dk2"/>
              </a:solidFill>
              <a:latin typeface="Helvetica Neue"/>
              <a:ea typeface="Helvetica Neue"/>
              <a:cs typeface="Helvetica Neue"/>
              <a:sym typeface="Helvetica Neue"/>
            </a:endParaRPr>
          </a:p>
        </p:txBody>
      </p:sp>
      <p:pic>
        <p:nvPicPr>
          <p:cNvPr id="257" name="Google Shape;257;p28"/>
          <p:cNvPicPr preferRelativeResize="0"/>
          <p:nvPr/>
        </p:nvPicPr>
        <p:blipFill>
          <a:blip r:embed="rId4">
            <a:alphaModFix/>
          </a:blip>
          <a:stretch>
            <a:fillRect/>
          </a:stretch>
        </p:blipFill>
        <p:spPr>
          <a:xfrm>
            <a:off x="827526" y="3795825"/>
            <a:ext cx="5111600" cy="2419249"/>
          </a:xfrm>
          <a:prstGeom prst="rect">
            <a:avLst/>
          </a:prstGeom>
          <a:noFill/>
          <a:ln>
            <a:noFill/>
          </a:ln>
        </p:spPr>
      </p:pic>
      <p:pic>
        <p:nvPicPr>
          <p:cNvPr id="258" name="Google Shape;258;p28"/>
          <p:cNvPicPr preferRelativeResize="0"/>
          <p:nvPr/>
        </p:nvPicPr>
        <p:blipFill rotWithShape="1">
          <a:blip r:embed="rId5">
            <a:alphaModFix/>
          </a:blip>
          <a:srcRect b="0" l="66565" r="0" t="9682"/>
          <a:stretch/>
        </p:blipFill>
        <p:spPr>
          <a:xfrm>
            <a:off x="5965451" y="3624175"/>
            <a:ext cx="2755724" cy="3067350"/>
          </a:xfrm>
          <a:prstGeom prst="rect">
            <a:avLst/>
          </a:prstGeom>
          <a:noFill/>
          <a:ln>
            <a:noFill/>
          </a:ln>
        </p:spPr>
      </p:pic>
      <p:sp>
        <p:nvSpPr>
          <p:cNvPr id="259" name="Google Shape;259;p28"/>
          <p:cNvSpPr/>
          <p:nvPr/>
        </p:nvSpPr>
        <p:spPr>
          <a:xfrm rot="2262745">
            <a:off x="2463062" y="1012003"/>
            <a:ext cx="1020110" cy="764964"/>
          </a:xfrm>
          <a:prstGeom prst="bentArrow">
            <a:avLst>
              <a:gd fmla="val 25000" name="adj1"/>
              <a:gd fmla="val 25000" name="adj2"/>
              <a:gd fmla="val 25000" name="adj3"/>
              <a:gd fmla="val 87500" name="adj4"/>
            </a:avLst>
          </a:prstGeom>
          <a:solidFill>
            <a:srgbClr val="0066CC"/>
          </a:solid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807975" y="1363425"/>
            <a:ext cx="2120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700">
                <a:solidFill>
                  <a:srgbClr val="0066CC"/>
                </a:solidFill>
                <a:latin typeface="Times New Roman"/>
                <a:ea typeface="Times New Roman"/>
                <a:cs typeface="Times New Roman"/>
                <a:sym typeface="Times New Roman"/>
              </a:rPr>
              <a:t>sin</a:t>
            </a:r>
            <a:r>
              <a:rPr b="1" baseline="30000" i="1" lang="en" sz="2700">
                <a:solidFill>
                  <a:srgbClr val="0066CC"/>
                </a:solidFill>
                <a:latin typeface="Times New Roman"/>
                <a:ea typeface="Times New Roman"/>
                <a:cs typeface="Times New Roman"/>
                <a:sym typeface="Times New Roman"/>
              </a:rPr>
              <a:t>-1</a:t>
            </a:r>
            <a:r>
              <a:rPr b="1" i="1" lang="en" sz="2700">
                <a:solidFill>
                  <a:srgbClr val="0066CC"/>
                </a:solidFill>
                <a:latin typeface="Times New Roman"/>
                <a:ea typeface="Times New Roman"/>
                <a:cs typeface="Times New Roman"/>
                <a:sym typeface="Times New Roman"/>
              </a:rPr>
              <a:t>(sin δ</a:t>
            </a:r>
            <a:r>
              <a:rPr b="1" baseline="-25000" i="1" lang="en" sz="2700">
                <a:solidFill>
                  <a:srgbClr val="0066CC"/>
                </a:solidFill>
                <a:latin typeface="Times New Roman"/>
                <a:ea typeface="Times New Roman"/>
                <a:cs typeface="Times New Roman"/>
                <a:sym typeface="Times New Roman"/>
              </a:rPr>
              <a:t>cp</a:t>
            </a:r>
            <a:r>
              <a:rPr b="1" i="1" lang="en" sz="2700">
                <a:solidFill>
                  <a:srgbClr val="0066CC"/>
                </a:solidFill>
                <a:latin typeface="Times New Roman"/>
                <a:ea typeface="Times New Roman"/>
                <a:cs typeface="Times New Roman"/>
                <a:sym typeface="Times New Roman"/>
              </a:rPr>
              <a:t>)</a:t>
            </a:r>
            <a:endParaRPr b="1" i="1" sz="2700">
              <a:solidFill>
                <a:srgbClr val="0066CC"/>
              </a:solidFill>
              <a:latin typeface="Times New Roman"/>
              <a:ea typeface="Times New Roman"/>
              <a:cs typeface="Times New Roman"/>
              <a:sym typeface="Times New Roman"/>
            </a:endParaRPr>
          </a:p>
        </p:txBody>
      </p:sp>
      <p:sp>
        <p:nvSpPr>
          <p:cNvPr id="261" name="Google Shape;261;p28"/>
          <p:cNvSpPr/>
          <p:nvPr/>
        </p:nvSpPr>
        <p:spPr>
          <a:xfrm flipH="1" rot="-4979641">
            <a:off x="3246843" y="2940565"/>
            <a:ext cx="823952" cy="764713"/>
          </a:xfrm>
          <a:prstGeom prst="bentArrow">
            <a:avLst>
              <a:gd fmla="val 25000" name="adj1"/>
              <a:gd fmla="val 25000" name="adj2"/>
              <a:gd fmla="val 25000" name="adj3"/>
              <a:gd fmla="val 82728" name="adj4"/>
            </a:avLst>
          </a:prstGeom>
          <a:solidFill>
            <a:srgbClr val="0066CC"/>
          </a:solidFill>
          <a:ln cap="flat" cmpd="sng" w="9525">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28"/>
          <p:cNvCxnSpPr/>
          <p:nvPr/>
        </p:nvCxnSpPr>
        <p:spPr>
          <a:xfrm rot="10800000">
            <a:off x="1041275" y="5875600"/>
            <a:ext cx="1462500" cy="0"/>
          </a:xfrm>
          <a:prstGeom prst="straightConnector1">
            <a:avLst/>
          </a:prstGeom>
          <a:noFill/>
          <a:ln cap="flat" cmpd="sng" w="76200">
            <a:solidFill>
              <a:srgbClr val="0066CC"/>
            </a:solidFill>
            <a:prstDash val="solid"/>
            <a:round/>
            <a:headEnd len="med" w="med" type="none"/>
            <a:tailEnd len="med" w="med" type="stealth"/>
          </a:ln>
        </p:spPr>
      </p:cxnSp>
      <p:sp>
        <p:nvSpPr>
          <p:cNvPr id="263" name="Google Shape;263;p28"/>
          <p:cNvSpPr txBox="1"/>
          <p:nvPr/>
        </p:nvSpPr>
        <p:spPr>
          <a:xfrm>
            <a:off x="370325" y="5073075"/>
            <a:ext cx="684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3000">
                <a:solidFill>
                  <a:srgbClr val="0066CC"/>
                </a:solidFill>
                <a:latin typeface="Times New Roman"/>
                <a:ea typeface="Times New Roman"/>
                <a:cs typeface="Times New Roman"/>
                <a:sym typeface="Times New Roman"/>
              </a:rPr>
              <a:t>δ</a:t>
            </a:r>
            <a:r>
              <a:rPr b="1" baseline="-25000" i="1" lang="en" sz="3000">
                <a:solidFill>
                  <a:srgbClr val="0066CC"/>
                </a:solidFill>
                <a:latin typeface="Times New Roman"/>
                <a:ea typeface="Times New Roman"/>
                <a:cs typeface="Times New Roman"/>
                <a:sym typeface="Times New Roman"/>
              </a:rPr>
              <a:t>CP</a:t>
            </a:r>
            <a:endParaRPr b="1" i="1" sz="3000">
              <a:solidFill>
                <a:srgbClr val="0066CC"/>
              </a:solidFill>
              <a:latin typeface="Times New Roman"/>
              <a:ea typeface="Times New Roman"/>
              <a:cs typeface="Times New Roman"/>
              <a:sym typeface="Times New Roman"/>
            </a:endParaRPr>
          </a:p>
        </p:txBody>
      </p:sp>
      <p:sp>
        <p:nvSpPr>
          <p:cNvPr id="264" name="Google Shape;264;p28"/>
          <p:cNvSpPr txBox="1"/>
          <p:nvPr/>
        </p:nvSpPr>
        <p:spPr>
          <a:xfrm>
            <a:off x="290475" y="2761500"/>
            <a:ext cx="31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66CC"/>
                </a:solidFill>
                <a:highlight>
                  <a:schemeClr val="lt1"/>
                </a:highlight>
                <a:latin typeface="Helvetica Neue"/>
                <a:ea typeface="Helvetica Neue"/>
                <a:cs typeface="Helvetica Neue"/>
                <a:sym typeface="Helvetica Neue"/>
              </a:rPr>
              <a:t>Label array</a:t>
            </a:r>
            <a:r>
              <a:rPr b="1" lang="en" sz="2100">
                <a:solidFill>
                  <a:srgbClr val="0066CC"/>
                </a:solidFill>
                <a:highlight>
                  <a:schemeClr val="lt1"/>
                </a:highlight>
                <a:latin typeface="Helvetica Neue"/>
                <a:ea typeface="Helvetica Neue"/>
                <a:cs typeface="Helvetica Neue"/>
                <a:sym typeface="Helvetica Neue"/>
              </a:rPr>
              <a:t> with {0,1}</a:t>
            </a:r>
            <a:br>
              <a:rPr b="1" lang="en" sz="2100">
                <a:solidFill>
                  <a:srgbClr val="0066CC"/>
                </a:solidFill>
                <a:highlight>
                  <a:schemeClr val="lt1"/>
                </a:highlight>
                <a:latin typeface="Helvetica Neue"/>
                <a:ea typeface="Helvetica Neue"/>
                <a:cs typeface="Helvetica Neue"/>
                <a:sym typeface="Helvetica Neue"/>
              </a:rPr>
            </a:br>
            <a:r>
              <a:rPr b="1" lang="en" sz="2100">
                <a:solidFill>
                  <a:srgbClr val="0066CC"/>
                </a:solidFill>
                <a:highlight>
                  <a:schemeClr val="lt1"/>
                </a:highlight>
                <a:latin typeface="Helvetica Neue"/>
                <a:ea typeface="Helvetica Neue"/>
                <a:cs typeface="Helvetica Neue"/>
                <a:sym typeface="Helvetica Neue"/>
              </a:rPr>
              <a:t>+MinMax CNN images</a:t>
            </a:r>
            <a:endParaRPr b="1" sz="2100">
              <a:solidFill>
                <a:srgbClr val="0066CC"/>
              </a:solidFill>
              <a:highlight>
                <a:schemeClr val="lt1"/>
              </a:highlight>
              <a:latin typeface="Helvetica Neue"/>
              <a:ea typeface="Helvetica Neue"/>
              <a:cs typeface="Helvetica Neue"/>
              <a:sym typeface="Helvetica Neue"/>
            </a:endParaRPr>
          </a:p>
        </p:txBody>
      </p:sp>
      <p:sp>
        <p:nvSpPr>
          <p:cNvPr id="265" name="Google Shape;265;p28"/>
          <p:cNvSpPr txBox="1"/>
          <p:nvPr/>
        </p:nvSpPr>
        <p:spPr>
          <a:xfrm>
            <a:off x="1131125" y="4995375"/>
            <a:ext cx="14019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66CC"/>
                </a:solidFill>
                <a:latin typeface="Helvetica Neue"/>
                <a:ea typeface="Helvetica Neue"/>
                <a:cs typeface="Helvetica Neue"/>
                <a:sym typeface="Helvetica Neue"/>
              </a:rPr>
              <a:t>Label</a:t>
            </a:r>
            <a:r>
              <a:rPr b="1" lang="en" sz="1800">
                <a:solidFill>
                  <a:srgbClr val="0066CC"/>
                </a:solidFill>
                <a:latin typeface="Helvetica Neue"/>
                <a:ea typeface="Helvetica Neue"/>
                <a:cs typeface="Helvetica Neue"/>
                <a:sym typeface="Helvetica Neue"/>
              </a:rPr>
              <a:t> </a:t>
            </a:r>
            <a:endParaRPr b="1" sz="1800">
              <a:solidFill>
                <a:srgbClr val="0066CC"/>
              </a:solidFill>
              <a:latin typeface="Helvetica Neue"/>
              <a:ea typeface="Helvetica Neue"/>
              <a:cs typeface="Helvetica Neue"/>
              <a:sym typeface="Helvetica Neue"/>
            </a:endParaRPr>
          </a:p>
          <a:p>
            <a:pPr indent="0" lvl="0" marL="0" rtl="0" algn="ctr">
              <a:spcBef>
                <a:spcPts val="0"/>
              </a:spcBef>
              <a:spcAft>
                <a:spcPts val="0"/>
              </a:spcAft>
              <a:buNone/>
            </a:pPr>
            <a:r>
              <a:rPr b="1" lang="en" sz="1800">
                <a:solidFill>
                  <a:srgbClr val="0066CC"/>
                </a:solidFill>
                <a:latin typeface="Helvetica Neue"/>
                <a:ea typeface="Helvetica Neue"/>
                <a:cs typeface="Helvetica Neue"/>
                <a:sym typeface="Helvetica Neue"/>
              </a:rPr>
              <a:t>transpose</a:t>
            </a:r>
            <a:endParaRPr b="1" sz="1800">
              <a:solidFill>
                <a:srgbClr val="0066CC"/>
              </a:solidFill>
              <a:latin typeface="Helvetica Neue"/>
              <a:ea typeface="Helvetica Neue"/>
              <a:cs typeface="Helvetica Neue"/>
              <a:sym typeface="Helvetica Neue"/>
            </a:endParaRPr>
          </a:p>
        </p:txBody>
      </p:sp>
      <p:sp>
        <p:nvSpPr>
          <p:cNvPr id="266" name="Google Shape;266;p28"/>
          <p:cNvSpPr txBox="1"/>
          <p:nvPr/>
        </p:nvSpPr>
        <p:spPr>
          <a:xfrm>
            <a:off x="5939125" y="1749475"/>
            <a:ext cx="103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59B23"/>
                </a:solidFill>
                <a:latin typeface="Helvetica Neue"/>
                <a:ea typeface="Helvetica Neue"/>
                <a:cs typeface="Helvetica Neue"/>
                <a:sym typeface="Helvetica Neue"/>
              </a:rPr>
              <a:t>0</a:t>
            </a:r>
            <a:endParaRPr b="1" sz="2500">
              <a:solidFill>
                <a:srgbClr val="F59B23"/>
              </a:solidFill>
              <a:latin typeface="Helvetica Neue"/>
              <a:ea typeface="Helvetica Neue"/>
              <a:cs typeface="Helvetica Neue"/>
              <a:sym typeface="Helvetica Neue"/>
            </a:endParaRPr>
          </a:p>
        </p:txBody>
      </p:sp>
      <p:sp>
        <p:nvSpPr>
          <p:cNvPr id="267" name="Google Shape;267;p28"/>
          <p:cNvSpPr txBox="1"/>
          <p:nvPr/>
        </p:nvSpPr>
        <p:spPr>
          <a:xfrm>
            <a:off x="7535275" y="1749475"/>
            <a:ext cx="103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7AFF"/>
                </a:solidFill>
                <a:latin typeface="Helvetica Neue"/>
                <a:ea typeface="Helvetica Neue"/>
                <a:cs typeface="Helvetica Neue"/>
                <a:sym typeface="Helvetica Neue"/>
              </a:rPr>
              <a:t>1</a:t>
            </a:r>
            <a:endParaRPr b="1" sz="2500">
              <a:solidFill>
                <a:srgbClr val="007AFF"/>
              </a:solidFill>
              <a:latin typeface="Helvetica Neue"/>
              <a:ea typeface="Helvetica Neue"/>
              <a:cs typeface="Helvetica Neue"/>
              <a:sym typeface="Helvetica Neue"/>
            </a:endParaRPr>
          </a:p>
        </p:txBody>
      </p:sp>
      <p:sp>
        <p:nvSpPr>
          <p:cNvPr id="268" name="Google Shape;268;p28"/>
          <p:cNvSpPr txBox="1"/>
          <p:nvPr/>
        </p:nvSpPr>
        <p:spPr>
          <a:xfrm>
            <a:off x="2701900" y="1608225"/>
            <a:ext cx="2818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066CC"/>
                </a:solidFill>
                <a:highlight>
                  <a:schemeClr val="lt1"/>
                </a:highlight>
                <a:latin typeface="Helvetica Neue"/>
                <a:ea typeface="Helvetica Neue"/>
                <a:cs typeface="Helvetica Neue"/>
                <a:sym typeface="Helvetica Neue"/>
              </a:rPr>
              <a:t>Give 2 degeneracy </a:t>
            </a:r>
            <a:r>
              <a:rPr b="1" i="1" lang="en" sz="1900">
                <a:solidFill>
                  <a:srgbClr val="0066CC"/>
                </a:solidFill>
                <a:highlight>
                  <a:schemeClr val="lt1"/>
                </a:highlight>
                <a:latin typeface="Times New Roman"/>
                <a:ea typeface="Times New Roman"/>
                <a:cs typeface="Times New Roman"/>
                <a:sym typeface="Times New Roman"/>
              </a:rPr>
              <a:t>δ</a:t>
            </a:r>
            <a:r>
              <a:rPr b="1" baseline="-25000" i="1" lang="en" sz="1900">
                <a:solidFill>
                  <a:srgbClr val="0066CC"/>
                </a:solidFill>
                <a:highlight>
                  <a:schemeClr val="lt1"/>
                </a:highlight>
                <a:latin typeface="Times New Roman"/>
                <a:ea typeface="Times New Roman"/>
                <a:cs typeface="Times New Roman"/>
                <a:sym typeface="Times New Roman"/>
              </a:rPr>
              <a:t>CP</a:t>
            </a:r>
            <a:endParaRPr b="1" sz="1900">
              <a:solidFill>
                <a:srgbClr val="0066CC"/>
              </a:solidFill>
              <a:highlight>
                <a:schemeClr val="lt1"/>
              </a:highlight>
              <a:latin typeface="Times New Roman"/>
              <a:ea typeface="Times New Roman"/>
              <a:cs typeface="Times New Roman"/>
              <a:sym typeface="Times New Roman"/>
            </a:endParaRPr>
          </a:p>
        </p:txBody>
      </p:sp>
      <p:sp>
        <p:nvSpPr>
          <p:cNvPr id="269" name="Google Shape;269;p28"/>
          <p:cNvSpPr txBox="1"/>
          <p:nvPr/>
        </p:nvSpPr>
        <p:spPr>
          <a:xfrm>
            <a:off x="6076150" y="204350"/>
            <a:ext cx="2755800" cy="554100"/>
          </a:xfrm>
          <a:prstGeom prst="rect">
            <a:avLst/>
          </a:prstGeom>
          <a:noFill/>
          <a:ln cap="flat" cmpd="sng" w="9525">
            <a:solidFill>
              <a:srgbClr val="007AFF"/>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66CC"/>
                </a:solidFill>
                <a:latin typeface="Helvetica Neue"/>
                <a:ea typeface="Helvetica Neue"/>
                <a:cs typeface="Helvetica Neue"/>
                <a:sym typeface="Helvetica Neue"/>
              </a:rPr>
              <a:t>TRAIN</a:t>
            </a:r>
            <a:r>
              <a:rPr b="1" lang="en" sz="2400">
                <a:solidFill>
                  <a:srgbClr val="0066CC"/>
                </a:solidFill>
                <a:latin typeface="Helvetica Neue"/>
                <a:ea typeface="Helvetica Neue"/>
                <a:cs typeface="Helvetica Neue"/>
                <a:sym typeface="Helvetica Neue"/>
              </a:rPr>
              <a:t> procedure</a:t>
            </a:r>
            <a:endParaRPr b="1" sz="2400">
              <a:solidFill>
                <a:srgbClr val="0066CC"/>
              </a:solidFill>
              <a:latin typeface="Helvetica Neue"/>
              <a:ea typeface="Helvetica Neue"/>
              <a:cs typeface="Helvetica Neue"/>
              <a:sym typeface="Helvetica Neue"/>
            </a:endParaRPr>
          </a:p>
        </p:txBody>
      </p:sp>
      <p:sp>
        <p:nvSpPr>
          <p:cNvPr id="270" name="Google Shape;270;p28"/>
          <p:cNvSpPr txBox="1"/>
          <p:nvPr/>
        </p:nvSpPr>
        <p:spPr>
          <a:xfrm>
            <a:off x="1131125" y="4672863"/>
            <a:ext cx="17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Loss: huber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pic>
        <p:nvPicPr>
          <p:cNvPr id="275" name="Google Shape;275;p29"/>
          <p:cNvPicPr preferRelativeResize="0"/>
          <p:nvPr/>
        </p:nvPicPr>
        <p:blipFill>
          <a:blip r:embed="rId3">
            <a:alphaModFix/>
          </a:blip>
          <a:stretch>
            <a:fillRect/>
          </a:stretch>
        </p:blipFill>
        <p:spPr>
          <a:xfrm>
            <a:off x="2997185" y="874412"/>
            <a:ext cx="5834767" cy="2803386"/>
          </a:xfrm>
          <a:prstGeom prst="rect">
            <a:avLst/>
          </a:prstGeom>
          <a:noFill/>
          <a:ln>
            <a:noFill/>
          </a:ln>
        </p:spPr>
      </p:pic>
      <p:sp>
        <p:nvSpPr>
          <p:cNvPr id="276" name="Google Shape;276;p2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29"/>
          <p:cNvSpPr txBox="1"/>
          <p:nvPr/>
        </p:nvSpPr>
        <p:spPr>
          <a:xfrm>
            <a:off x="312050" y="202400"/>
            <a:ext cx="2616300" cy="554100"/>
          </a:xfrm>
          <a:prstGeom prst="rect">
            <a:avLst/>
          </a:prstGeom>
          <a:noFill/>
          <a:ln cap="flat" cmpd="sng" w="9525">
            <a:solidFill>
              <a:srgbClr val="741C78"/>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741C78"/>
                </a:solidFill>
                <a:latin typeface="Helvetica Neue"/>
                <a:ea typeface="Helvetica Neue"/>
                <a:cs typeface="Helvetica Neue"/>
                <a:sym typeface="Helvetica Neue"/>
              </a:rPr>
              <a:t>TEST procedure</a:t>
            </a:r>
            <a:endParaRPr b="1" sz="2400">
              <a:solidFill>
                <a:srgbClr val="741C78"/>
              </a:solidFill>
              <a:latin typeface="Helvetica Neue"/>
              <a:ea typeface="Helvetica Neue"/>
              <a:cs typeface="Helvetica Neue"/>
              <a:sym typeface="Helvetica Neue"/>
            </a:endParaRPr>
          </a:p>
        </p:txBody>
      </p:sp>
      <p:pic>
        <p:nvPicPr>
          <p:cNvPr id="278" name="Google Shape;278;p29"/>
          <p:cNvPicPr preferRelativeResize="0"/>
          <p:nvPr/>
        </p:nvPicPr>
        <p:blipFill>
          <a:blip r:embed="rId4">
            <a:alphaModFix/>
          </a:blip>
          <a:stretch>
            <a:fillRect/>
          </a:stretch>
        </p:blipFill>
        <p:spPr>
          <a:xfrm>
            <a:off x="827526" y="3795825"/>
            <a:ext cx="5111600" cy="2419249"/>
          </a:xfrm>
          <a:prstGeom prst="rect">
            <a:avLst/>
          </a:prstGeom>
          <a:noFill/>
          <a:ln>
            <a:noFill/>
          </a:ln>
        </p:spPr>
      </p:pic>
      <p:pic>
        <p:nvPicPr>
          <p:cNvPr id="279" name="Google Shape;279;p29"/>
          <p:cNvPicPr preferRelativeResize="0"/>
          <p:nvPr/>
        </p:nvPicPr>
        <p:blipFill rotWithShape="1">
          <a:blip r:embed="rId5">
            <a:alphaModFix/>
          </a:blip>
          <a:srcRect b="0" l="66565" r="0" t="9682"/>
          <a:stretch/>
        </p:blipFill>
        <p:spPr>
          <a:xfrm>
            <a:off x="5965451" y="3624175"/>
            <a:ext cx="2755724" cy="3067350"/>
          </a:xfrm>
          <a:prstGeom prst="rect">
            <a:avLst/>
          </a:prstGeom>
          <a:noFill/>
          <a:ln>
            <a:noFill/>
          </a:ln>
        </p:spPr>
      </p:pic>
      <p:sp>
        <p:nvSpPr>
          <p:cNvPr id="280" name="Google Shape;280;p29"/>
          <p:cNvSpPr/>
          <p:nvPr/>
        </p:nvSpPr>
        <p:spPr>
          <a:xfrm rot="2262745">
            <a:off x="2463062" y="1012003"/>
            <a:ext cx="1020110" cy="764964"/>
          </a:xfrm>
          <a:prstGeom prst="bentArrow">
            <a:avLst>
              <a:gd fmla="val 25000" name="adj1"/>
              <a:gd fmla="val 25000" name="adj2"/>
              <a:gd fmla="val 25000" name="adj3"/>
              <a:gd fmla="val 87500" name="adj4"/>
            </a:avLst>
          </a:prstGeom>
          <a:solidFill>
            <a:srgbClr val="741C78"/>
          </a:solid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txBox="1"/>
          <p:nvPr/>
        </p:nvSpPr>
        <p:spPr>
          <a:xfrm>
            <a:off x="807975" y="1363425"/>
            <a:ext cx="2120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700">
                <a:solidFill>
                  <a:srgbClr val="741C78"/>
                </a:solidFill>
                <a:latin typeface="Times New Roman"/>
                <a:ea typeface="Times New Roman"/>
                <a:cs typeface="Times New Roman"/>
                <a:sym typeface="Times New Roman"/>
              </a:rPr>
              <a:t>sin</a:t>
            </a:r>
            <a:r>
              <a:rPr b="1" baseline="30000" i="1" lang="en" sz="2700">
                <a:solidFill>
                  <a:srgbClr val="741C78"/>
                </a:solidFill>
                <a:latin typeface="Times New Roman"/>
                <a:ea typeface="Times New Roman"/>
                <a:cs typeface="Times New Roman"/>
                <a:sym typeface="Times New Roman"/>
              </a:rPr>
              <a:t>-1</a:t>
            </a:r>
            <a:r>
              <a:rPr b="1" i="1" lang="en" sz="2700">
                <a:solidFill>
                  <a:srgbClr val="741C78"/>
                </a:solidFill>
                <a:latin typeface="Times New Roman"/>
                <a:ea typeface="Times New Roman"/>
                <a:cs typeface="Times New Roman"/>
                <a:sym typeface="Times New Roman"/>
              </a:rPr>
              <a:t>(sin δ</a:t>
            </a:r>
            <a:r>
              <a:rPr b="1" baseline="-25000" i="1" lang="en" sz="2700">
                <a:solidFill>
                  <a:srgbClr val="741C78"/>
                </a:solidFill>
                <a:latin typeface="Times New Roman"/>
                <a:ea typeface="Times New Roman"/>
                <a:cs typeface="Times New Roman"/>
                <a:sym typeface="Times New Roman"/>
              </a:rPr>
              <a:t>cp</a:t>
            </a:r>
            <a:r>
              <a:rPr b="1" i="1" lang="en" sz="2700">
                <a:solidFill>
                  <a:srgbClr val="741C78"/>
                </a:solidFill>
                <a:latin typeface="Times New Roman"/>
                <a:ea typeface="Times New Roman"/>
                <a:cs typeface="Times New Roman"/>
                <a:sym typeface="Times New Roman"/>
              </a:rPr>
              <a:t>)</a:t>
            </a:r>
            <a:endParaRPr b="1" i="1" sz="2700">
              <a:solidFill>
                <a:srgbClr val="741C78"/>
              </a:solidFill>
              <a:latin typeface="Times New Roman"/>
              <a:ea typeface="Times New Roman"/>
              <a:cs typeface="Times New Roman"/>
              <a:sym typeface="Times New Roman"/>
            </a:endParaRPr>
          </a:p>
        </p:txBody>
      </p:sp>
      <p:cxnSp>
        <p:nvCxnSpPr>
          <p:cNvPr id="282" name="Google Shape;282;p29"/>
          <p:cNvCxnSpPr/>
          <p:nvPr/>
        </p:nvCxnSpPr>
        <p:spPr>
          <a:xfrm rot="10800000">
            <a:off x="1041275" y="5875600"/>
            <a:ext cx="1462500" cy="0"/>
          </a:xfrm>
          <a:prstGeom prst="straightConnector1">
            <a:avLst/>
          </a:prstGeom>
          <a:noFill/>
          <a:ln cap="flat" cmpd="sng" w="76200">
            <a:solidFill>
              <a:srgbClr val="741C78"/>
            </a:solidFill>
            <a:prstDash val="solid"/>
            <a:round/>
            <a:headEnd len="med" w="med" type="none"/>
            <a:tailEnd len="med" w="med" type="stealth"/>
          </a:ln>
        </p:spPr>
      </p:cxnSp>
      <p:sp>
        <p:nvSpPr>
          <p:cNvPr id="283" name="Google Shape;283;p29"/>
          <p:cNvSpPr txBox="1"/>
          <p:nvPr/>
        </p:nvSpPr>
        <p:spPr>
          <a:xfrm>
            <a:off x="370325" y="5073075"/>
            <a:ext cx="684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i="1" sz="3000">
              <a:solidFill>
                <a:srgbClr val="741C78"/>
              </a:solidFill>
              <a:latin typeface="Times New Roman"/>
              <a:ea typeface="Times New Roman"/>
              <a:cs typeface="Times New Roman"/>
              <a:sym typeface="Times New Roman"/>
            </a:endParaRPr>
          </a:p>
        </p:txBody>
      </p:sp>
      <p:sp>
        <p:nvSpPr>
          <p:cNvPr id="284" name="Google Shape;284;p29"/>
          <p:cNvSpPr txBox="1"/>
          <p:nvPr/>
        </p:nvSpPr>
        <p:spPr>
          <a:xfrm>
            <a:off x="1131125" y="4995375"/>
            <a:ext cx="14019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741C78"/>
                </a:solidFill>
                <a:latin typeface="Helvetica Neue"/>
                <a:ea typeface="Helvetica Neue"/>
                <a:cs typeface="Helvetica Neue"/>
                <a:sym typeface="Helvetica Neue"/>
              </a:rPr>
              <a:t>Label </a:t>
            </a:r>
            <a:endParaRPr b="1" sz="1800">
              <a:solidFill>
                <a:srgbClr val="741C78"/>
              </a:solidFill>
              <a:latin typeface="Helvetica Neue"/>
              <a:ea typeface="Helvetica Neue"/>
              <a:cs typeface="Helvetica Neue"/>
              <a:sym typeface="Helvetica Neue"/>
            </a:endParaRPr>
          </a:p>
          <a:p>
            <a:pPr indent="0" lvl="0" marL="0" rtl="0" algn="ctr">
              <a:spcBef>
                <a:spcPts val="0"/>
              </a:spcBef>
              <a:spcAft>
                <a:spcPts val="0"/>
              </a:spcAft>
              <a:buNone/>
            </a:pPr>
            <a:r>
              <a:rPr b="1" lang="en" sz="1800">
                <a:solidFill>
                  <a:srgbClr val="741C78"/>
                </a:solidFill>
                <a:latin typeface="Helvetica Neue"/>
                <a:ea typeface="Helvetica Neue"/>
                <a:cs typeface="Helvetica Neue"/>
                <a:sym typeface="Helvetica Neue"/>
              </a:rPr>
              <a:t>transpose</a:t>
            </a:r>
            <a:endParaRPr b="1" sz="1800">
              <a:solidFill>
                <a:srgbClr val="741C78"/>
              </a:solidFill>
              <a:latin typeface="Helvetica Neue"/>
              <a:ea typeface="Helvetica Neue"/>
              <a:cs typeface="Helvetica Neue"/>
              <a:sym typeface="Helvetica Neue"/>
            </a:endParaRPr>
          </a:p>
        </p:txBody>
      </p:sp>
      <p:sp>
        <p:nvSpPr>
          <p:cNvPr id="285" name="Google Shape;285;p29"/>
          <p:cNvSpPr txBox="1"/>
          <p:nvPr/>
        </p:nvSpPr>
        <p:spPr>
          <a:xfrm>
            <a:off x="5939125" y="1749475"/>
            <a:ext cx="103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59B23"/>
                </a:solidFill>
                <a:latin typeface="Helvetica Neue"/>
                <a:ea typeface="Helvetica Neue"/>
                <a:cs typeface="Helvetica Neue"/>
                <a:sym typeface="Helvetica Neue"/>
              </a:rPr>
              <a:t>0</a:t>
            </a:r>
            <a:endParaRPr b="1" sz="2500">
              <a:solidFill>
                <a:srgbClr val="F59B23"/>
              </a:solidFill>
              <a:latin typeface="Helvetica Neue"/>
              <a:ea typeface="Helvetica Neue"/>
              <a:cs typeface="Helvetica Neue"/>
              <a:sym typeface="Helvetica Neue"/>
            </a:endParaRPr>
          </a:p>
        </p:txBody>
      </p:sp>
      <p:sp>
        <p:nvSpPr>
          <p:cNvPr id="286" name="Google Shape;286;p29"/>
          <p:cNvSpPr txBox="1"/>
          <p:nvPr/>
        </p:nvSpPr>
        <p:spPr>
          <a:xfrm>
            <a:off x="7535275" y="1749475"/>
            <a:ext cx="103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7AFF"/>
                </a:solidFill>
                <a:latin typeface="Helvetica Neue"/>
                <a:ea typeface="Helvetica Neue"/>
                <a:cs typeface="Helvetica Neue"/>
                <a:sym typeface="Helvetica Neue"/>
              </a:rPr>
              <a:t>1</a:t>
            </a:r>
            <a:endParaRPr b="1" sz="2500">
              <a:solidFill>
                <a:srgbClr val="007AFF"/>
              </a:solidFill>
              <a:latin typeface="Helvetica Neue"/>
              <a:ea typeface="Helvetica Neue"/>
              <a:cs typeface="Helvetica Neue"/>
              <a:sym typeface="Helvetica Neue"/>
            </a:endParaRPr>
          </a:p>
        </p:txBody>
      </p:sp>
      <p:sp>
        <p:nvSpPr>
          <p:cNvPr id="287" name="Google Shape;287;p29"/>
          <p:cNvSpPr txBox="1"/>
          <p:nvPr/>
        </p:nvSpPr>
        <p:spPr>
          <a:xfrm>
            <a:off x="2701900" y="1608225"/>
            <a:ext cx="2818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741C78"/>
                </a:solidFill>
                <a:highlight>
                  <a:schemeClr val="lt1"/>
                </a:highlight>
                <a:latin typeface="Helvetica Neue"/>
                <a:ea typeface="Helvetica Neue"/>
                <a:cs typeface="Helvetica Neue"/>
                <a:sym typeface="Helvetica Neue"/>
              </a:rPr>
              <a:t>Give 2 degeneracy </a:t>
            </a:r>
            <a:r>
              <a:rPr b="1" i="1" lang="en" sz="1900">
                <a:solidFill>
                  <a:srgbClr val="741C78"/>
                </a:solidFill>
                <a:highlight>
                  <a:schemeClr val="lt1"/>
                </a:highlight>
                <a:latin typeface="Times New Roman"/>
                <a:ea typeface="Times New Roman"/>
                <a:cs typeface="Times New Roman"/>
                <a:sym typeface="Times New Roman"/>
              </a:rPr>
              <a:t>δ</a:t>
            </a:r>
            <a:r>
              <a:rPr b="1" baseline="-25000" i="1" lang="en" sz="1900">
                <a:solidFill>
                  <a:srgbClr val="741C78"/>
                </a:solidFill>
                <a:highlight>
                  <a:schemeClr val="lt1"/>
                </a:highlight>
                <a:latin typeface="Times New Roman"/>
                <a:ea typeface="Times New Roman"/>
                <a:cs typeface="Times New Roman"/>
                <a:sym typeface="Times New Roman"/>
              </a:rPr>
              <a:t>CP</a:t>
            </a:r>
            <a:endParaRPr b="1" sz="1900">
              <a:solidFill>
                <a:srgbClr val="741C78"/>
              </a:solidFill>
              <a:highlight>
                <a:schemeClr val="lt1"/>
              </a:highlight>
              <a:latin typeface="Times New Roman"/>
              <a:ea typeface="Times New Roman"/>
              <a:cs typeface="Times New Roman"/>
              <a:sym typeface="Times New Roman"/>
            </a:endParaRPr>
          </a:p>
        </p:txBody>
      </p:sp>
      <p:sp>
        <p:nvSpPr>
          <p:cNvPr id="288" name="Google Shape;288;p29"/>
          <p:cNvSpPr/>
          <p:nvPr/>
        </p:nvSpPr>
        <p:spPr>
          <a:xfrm rot="3965740">
            <a:off x="2174414" y="3046558"/>
            <a:ext cx="1020210" cy="764891"/>
          </a:xfrm>
          <a:prstGeom prst="bentArrow">
            <a:avLst>
              <a:gd fmla="val 25000" name="adj1"/>
              <a:gd fmla="val 25000" name="adj2"/>
              <a:gd fmla="val 25000" name="adj3"/>
              <a:gd fmla="val 87500" name="adj4"/>
            </a:avLst>
          </a:prstGeom>
          <a:solidFill>
            <a:srgbClr val="741C78"/>
          </a:solidFill>
          <a:ln cap="flat" cmpd="sng" w="9525">
            <a:solidFill>
              <a:srgbClr val="741C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txBox="1"/>
          <p:nvPr/>
        </p:nvSpPr>
        <p:spPr>
          <a:xfrm>
            <a:off x="522725" y="2611800"/>
            <a:ext cx="17004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741C78"/>
                </a:solidFill>
                <a:highlight>
                  <a:schemeClr val="lt1"/>
                </a:highlight>
                <a:latin typeface="Helvetica Neue"/>
                <a:ea typeface="Helvetica Neue"/>
                <a:cs typeface="Helvetica Neue"/>
                <a:sym typeface="Helvetica Neue"/>
              </a:rPr>
              <a:t>MinMax </a:t>
            </a:r>
            <a:endParaRPr b="1" sz="2000">
              <a:solidFill>
                <a:srgbClr val="741C78"/>
              </a:solidFill>
              <a:highlight>
                <a:schemeClr val="lt1"/>
              </a:highlight>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2000">
                <a:solidFill>
                  <a:srgbClr val="741C78"/>
                </a:solidFill>
                <a:highlight>
                  <a:schemeClr val="lt1"/>
                </a:highlight>
                <a:latin typeface="Helvetica Neue"/>
                <a:ea typeface="Helvetica Neue"/>
                <a:cs typeface="Helvetica Neue"/>
                <a:sym typeface="Helvetica Neue"/>
              </a:rPr>
              <a:t>Normalized</a:t>
            </a:r>
            <a:endParaRPr b="1" sz="2000">
              <a:solidFill>
                <a:srgbClr val="741C78"/>
              </a:solidFill>
              <a:highlight>
                <a:schemeClr val="lt1"/>
              </a:highlight>
              <a:latin typeface="Helvetica Neue"/>
              <a:ea typeface="Helvetica Neue"/>
              <a:cs typeface="Helvetica Neue"/>
              <a:sym typeface="Helvetica Neue"/>
            </a:endParaRPr>
          </a:p>
          <a:p>
            <a:pPr indent="0" lvl="0" marL="0" rtl="0" algn="ctr">
              <a:spcBef>
                <a:spcPts val="0"/>
              </a:spcBef>
              <a:spcAft>
                <a:spcPts val="0"/>
              </a:spcAft>
              <a:buNone/>
            </a:pPr>
            <a:r>
              <a:rPr b="1" lang="en" sz="2000">
                <a:solidFill>
                  <a:srgbClr val="741C78"/>
                </a:solidFill>
                <a:highlight>
                  <a:schemeClr val="lt1"/>
                </a:highlight>
                <a:latin typeface="Helvetica Neue"/>
                <a:ea typeface="Helvetica Neue"/>
                <a:cs typeface="Helvetica Neue"/>
                <a:sym typeface="Helvetica Neue"/>
              </a:rPr>
              <a:t>CNN images</a:t>
            </a:r>
            <a:endParaRPr b="1" sz="2000">
              <a:solidFill>
                <a:srgbClr val="741C78"/>
              </a:solidFill>
              <a:highlight>
                <a:schemeClr val="lt1"/>
              </a:highlight>
              <a:latin typeface="Helvetica Neue"/>
              <a:ea typeface="Helvetica Neue"/>
              <a:cs typeface="Helvetica Neue"/>
              <a:sym typeface="Helvetica Neue"/>
            </a:endParaRPr>
          </a:p>
        </p:txBody>
      </p:sp>
      <p:sp>
        <p:nvSpPr>
          <p:cNvPr id="290" name="Google Shape;290;p29"/>
          <p:cNvSpPr txBox="1"/>
          <p:nvPr/>
        </p:nvSpPr>
        <p:spPr>
          <a:xfrm>
            <a:off x="1131125" y="4672863"/>
            <a:ext cx="17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Loss: huber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0"/>
          <p:cNvSpPr txBox="1"/>
          <p:nvPr/>
        </p:nvSpPr>
        <p:spPr>
          <a:xfrm>
            <a:off x="6366200" y="4042850"/>
            <a:ext cx="21963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200">
                <a:solidFill>
                  <a:srgbClr val="741C78"/>
                </a:solidFill>
                <a:highlight>
                  <a:schemeClr val="lt1"/>
                </a:highlight>
                <a:latin typeface="Helvetica Neue"/>
                <a:ea typeface="Helvetica Neue"/>
                <a:cs typeface="Helvetica Neue"/>
                <a:sym typeface="Helvetica Neue"/>
              </a:rPr>
              <a:t>Training </a:t>
            </a:r>
            <a:r>
              <a:rPr b="1" lang="en" sz="3200">
                <a:solidFill>
                  <a:srgbClr val="741C78"/>
                </a:solidFill>
                <a:highlight>
                  <a:schemeClr val="lt1"/>
                </a:highlight>
                <a:latin typeface="Helvetica Neue"/>
                <a:ea typeface="Helvetica Neue"/>
                <a:cs typeface="Helvetica Neue"/>
                <a:sym typeface="Helvetica Neue"/>
              </a:rPr>
              <a:t>evaluation</a:t>
            </a:r>
            <a:r>
              <a:rPr b="1" lang="en" sz="3200">
                <a:solidFill>
                  <a:srgbClr val="741C78"/>
                </a:solidFill>
                <a:highlight>
                  <a:schemeClr val="lt1"/>
                </a:highlight>
                <a:latin typeface="Helvetica Neue"/>
                <a:ea typeface="Helvetica Neue"/>
                <a:cs typeface="Helvetica Neue"/>
                <a:sym typeface="Helvetica Neue"/>
              </a:rPr>
              <a:t> </a:t>
            </a:r>
            <a:r>
              <a:rPr b="1" lang="en" sz="3200">
                <a:solidFill>
                  <a:srgbClr val="741C78"/>
                </a:solidFill>
                <a:highlight>
                  <a:schemeClr val="lt1"/>
                </a:highlight>
                <a:latin typeface="Helvetica Neue"/>
                <a:ea typeface="Helvetica Neue"/>
                <a:cs typeface="Helvetica Neue"/>
                <a:sym typeface="Helvetica Neue"/>
              </a:rPr>
              <a:t>figures</a:t>
            </a:r>
            <a:endParaRPr b="1" sz="3200">
              <a:solidFill>
                <a:srgbClr val="741C78"/>
              </a:solidFill>
              <a:highlight>
                <a:schemeClr val="lt1"/>
              </a:highlight>
              <a:latin typeface="Helvetica Neue"/>
              <a:ea typeface="Helvetica Neue"/>
              <a:cs typeface="Helvetica Neue"/>
              <a:sym typeface="Helvetica Neue"/>
            </a:endParaRPr>
          </a:p>
        </p:txBody>
      </p:sp>
      <p:grpSp>
        <p:nvGrpSpPr>
          <p:cNvPr id="299" name="Google Shape;299;p30"/>
          <p:cNvGrpSpPr/>
          <p:nvPr/>
        </p:nvGrpSpPr>
        <p:grpSpPr>
          <a:xfrm>
            <a:off x="345238" y="-6900"/>
            <a:ext cx="8528207" cy="6719411"/>
            <a:chOff x="345238" y="-6900"/>
            <a:chExt cx="8528207" cy="6719411"/>
          </a:xfrm>
        </p:grpSpPr>
        <p:grpSp>
          <p:nvGrpSpPr>
            <p:cNvPr id="300" name="Google Shape;300;p30"/>
            <p:cNvGrpSpPr/>
            <p:nvPr/>
          </p:nvGrpSpPr>
          <p:grpSpPr>
            <a:xfrm>
              <a:off x="345238" y="-6900"/>
              <a:ext cx="8528207" cy="6719411"/>
              <a:chOff x="345238" y="69300"/>
              <a:chExt cx="8528207" cy="6719411"/>
            </a:xfrm>
          </p:grpSpPr>
          <p:pic>
            <p:nvPicPr>
              <p:cNvPr id="301" name="Google Shape;301;p30"/>
              <p:cNvPicPr preferRelativeResize="0"/>
              <p:nvPr/>
            </p:nvPicPr>
            <p:blipFill>
              <a:blip r:embed="rId3">
                <a:alphaModFix/>
              </a:blip>
              <a:stretch>
                <a:fillRect/>
              </a:stretch>
            </p:blipFill>
            <p:spPr>
              <a:xfrm>
                <a:off x="345238" y="69300"/>
                <a:ext cx="4199724" cy="2624825"/>
              </a:xfrm>
              <a:prstGeom prst="rect">
                <a:avLst/>
              </a:prstGeom>
              <a:noFill/>
              <a:ln>
                <a:noFill/>
              </a:ln>
            </p:spPr>
          </p:pic>
          <p:pic>
            <p:nvPicPr>
              <p:cNvPr id="302" name="Google Shape;302;p30"/>
              <p:cNvPicPr preferRelativeResize="0"/>
              <p:nvPr/>
            </p:nvPicPr>
            <p:blipFill>
              <a:blip r:embed="rId4">
                <a:alphaModFix/>
              </a:blip>
              <a:stretch>
                <a:fillRect/>
              </a:stretch>
            </p:blipFill>
            <p:spPr>
              <a:xfrm>
                <a:off x="421238" y="2717552"/>
                <a:ext cx="4047725" cy="4047725"/>
              </a:xfrm>
              <a:prstGeom prst="rect">
                <a:avLst/>
              </a:prstGeom>
              <a:noFill/>
              <a:ln>
                <a:noFill/>
              </a:ln>
            </p:spPr>
          </p:pic>
          <p:pic>
            <p:nvPicPr>
              <p:cNvPr id="303" name="Google Shape;303;p30"/>
              <p:cNvPicPr preferRelativeResize="0"/>
              <p:nvPr/>
            </p:nvPicPr>
            <p:blipFill>
              <a:blip r:embed="rId5">
                <a:alphaModFix/>
              </a:blip>
              <a:stretch>
                <a:fillRect/>
              </a:stretch>
            </p:blipFill>
            <p:spPr>
              <a:xfrm>
                <a:off x="4751038" y="2694126"/>
                <a:ext cx="4047724" cy="4094585"/>
              </a:xfrm>
              <a:prstGeom prst="rect">
                <a:avLst/>
              </a:prstGeom>
              <a:noFill/>
              <a:ln>
                <a:noFill/>
              </a:ln>
            </p:spPr>
          </p:pic>
          <p:sp>
            <p:nvSpPr>
              <p:cNvPr id="304" name="Google Shape;304;p30"/>
              <p:cNvSpPr txBox="1"/>
              <p:nvPr/>
            </p:nvSpPr>
            <p:spPr>
              <a:xfrm>
                <a:off x="3056050" y="122037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θ</a:t>
                </a:r>
                <a:r>
                  <a:rPr b="1" baseline="-25000" i="1" lang="en" sz="3000">
                    <a:solidFill>
                      <a:srgbClr val="741C78"/>
                    </a:solidFill>
                    <a:latin typeface="Times New Roman"/>
                    <a:ea typeface="Times New Roman"/>
                    <a:cs typeface="Times New Roman"/>
                    <a:sym typeface="Times New Roman"/>
                  </a:rPr>
                  <a:t>23</a:t>
                </a:r>
                <a:endParaRPr b="1" baseline="-25000" i="1" sz="3000">
                  <a:solidFill>
                    <a:srgbClr val="741C78"/>
                  </a:solidFill>
                  <a:latin typeface="Times New Roman"/>
                  <a:ea typeface="Times New Roman"/>
                  <a:cs typeface="Times New Roman"/>
                  <a:sym typeface="Times New Roman"/>
                </a:endParaRPr>
              </a:p>
            </p:txBody>
          </p:sp>
          <p:sp>
            <p:nvSpPr>
              <p:cNvPr id="305" name="Google Shape;305;p30"/>
              <p:cNvSpPr txBox="1"/>
              <p:nvPr/>
            </p:nvSpPr>
            <p:spPr>
              <a:xfrm>
                <a:off x="7215275" y="5561850"/>
                <a:ext cx="62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06" name="Google Shape;306;p30"/>
              <p:cNvSpPr txBox="1"/>
              <p:nvPr/>
            </p:nvSpPr>
            <p:spPr>
              <a:xfrm>
                <a:off x="3056050" y="556185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07" name="Google Shape;307;p30"/>
              <p:cNvSpPr txBox="1"/>
              <p:nvPr/>
            </p:nvSpPr>
            <p:spPr>
              <a:xfrm>
                <a:off x="3056050" y="339635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pic>
            <p:nvPicPr>
              <p:cNvPr id="308" name="Google Shape;308;p30"/>
              <p:cNvPicPr preferRelativeResize="0"/>
              <p:nvPr/>
            </p:nvPicPr>
            <p:blipFill>
              <a:blip r:embed="rId6">
                <a:alphaModFix/>
              </a:blip>
              <a:stretch>
                <a:fillRect/>
              </a:stretch>
            </p:blipFill>
            <p:spPr>
              <a:xfrm>
                <a:off x="4676349" y="69550"/>
                <a:ext cx="4197096" cy="2624328"/>
              </a:xfrm>
              <a:prstGeom prst="rect">
                <a:avLst/>
              </a:prstGeom>
              <a:noFill/>
              <a:ln>
                <a:noFill/>
              </a:ln>
            </p:spPr>
          </p:pic>
          <p:sp>
            <p:nvSpPr>
              <p:cNvPr id="309" name="Google Shape;309;p30"/>
              <p:cNvSpPr txBox="1"/>
              <p:nvPr/>
            </p:nvSpPr>
            <p:spPr>
              <a:xfrm>
                <a:off x="6884825" y="1220375"/>
                <a:ext cx="128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sin 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grpSp>
        <p:sp>
          <p:nvSpPr>
            <p:cNvPr id="310" name="Google Shape;310;p30"/>
            <p:cNvSpPr/>
            <p:nvPr/>
          </p:nvSpPr>
          <p:spPr>
            <a:xfrm>
              <a:off x="7690100" y="6131325"/>
              <a:ext cx="1020000" cy="24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18" name="Google Shape;318;p31"/>
          <p:cNvGrpSpPr/>
          <p:nvPr/>
        </p:nvGrpSpPr>
        <p:grpSpPr>
          <a:xfrm>
            <a:off x="929525" y="-7087"/>
            <a:ext cx="7284945" cy="6872176"/>
            <a:chOff x="0" y="-29825"/>
            <a:chExt cx="7284945" cy="6872176"/>
          </a:xfrm>
        </p:grpSpPr>
        <p:pic>
          <p:nvPicPr>
            <p:cNvPr id="319" name="Google Shape;319;p31"/>
            <p:cNvPicPr preferRelativeResize="0"/>
            <p:nvPr/>
          </p:nvPicPr>
          <p:blipFill>
            <a:blip r:embed="rId3">
              <a:alphaModFix/>
            </a:blip>
            <a:stretch>
              <a:fillRect/>
            </a:stretch>
          </p:blipFill>
          <p:spPr>
            <a:xfrm>
              <a:off x="0" y="-29525"/>
              <a:ext cx="3474720" cy="3428390"/>
            </a:xfrm>
            <a:prstGeom prst="rect">
              <a:avLst/>
            </a:prstGeom>
            <a:noFill/>
            <a:ln>
              <a:noFill/>
            </a:ln>
          </p:spPr>
        </p:pic>
        <p:pic>
          <p:nvPicPr>
            <p:cNvPr id="320" name="Google Shape;320;p31"/>
            <p:cNvPicPr preferRelativeResize="0"/>
            <p:nvPr/>
          </p:nvPicPr>
          <p:blipFill>
            <a:blip r:embed="rId4">
              <a:alphaModFix/>
            </a:blip>
            <a:stretch>
              <a:fillRect/>
            </a:stretch>
          </p:blipFill>
          <p:spPr>
            <a:xfrm>
              <a:off x="3810225" y="-29825"/>
              <a:ext cx="3474719" cy="3429000"/>
            </a:xfrm>
            <a:prstGeom prst="rect">
              <a:avLst/>
            </a:prstGeom>
            <a:noFill/>
            <a:ln>
              <a:noFill/>
            </a:ln>
          </p:spPr>
        </p:pic>
        <p:pic>
          <p:nvPicPr>
            <p:cNvPr id="321" name="Google Shape;321;p31"/>
            <p:cNvPicPr preferRelativeResize="0"/>
            <p:nvPr/>
          </p:nvPicPr>
          <p:blipFill>
            <a:blip r:embed="rId5">
              <a:alphaModFix/>
            </a:blip>
            <a:stretch>
              <a:fillRect/>
            </a:stretch>
          </p:blipFill>
          <p:spPr>
            <a:xfrm>
              <a:off x="0" y="3413350"/>
              <a:ext cx="3474719" cy="3429001"/>
            </a:xfrm>
            <a:prstGeom prst="rect">
              <a:avLst/>
            </a:prstGeom>
            <a:noFill/>
            <a:ln>
              <a:noFill/>
            </a:ln>
          </p:spPr>
        </p:pic>
        <p:pic>
          <p:nvPicPr>
            <p:cNvPr id="322" name="Google Shape;322;p31"/>
            <p:cNvPicPr preferRelativeResize="0"/>
            <p:nvPr/>
          </p:nvPicPr>
          <p:blipFill>
            <a:blip r:embed="rId6">
              <a:alphaModFix/>
            </a:blip>
            <a:stretch>
              <a:fillRect/>
            </a:stretch>
          </p:blipFill>
          <p:spPr>
            <a:xfrm>
              <a:off x="3810225" y="3413350"/>
              <a:ext cx="3474720" cy="3429000"/>
            </a:xfrm>
            <a:prstGeom prst="rect">
              <a:avLst/>
            </a:prstGeom>
            <a:noFill/>
            <a:ln>
              <a:noFill/>
            </a:ln>
          </p:spPr>
        </p:pic>
      </p:grpSp>
      <p:sp>
        <p:nvSpPr>
          <p:cNvPr id="323" name="Google Shape;323;p31"/>
          <p:cNvSpPr txBox="1"/>
          <p:nvPr/>
        </p:nvSpPr>
        <p:spPr>
          <a:xfrm>
            <a:off x="3042625" y="17706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θ</a:t>
            </a:r>
            <a:r>
              <a:rPr b="1" baseline="-25000" i="1" lang="en" sz="3000">
                <a:solidFill>
                  <a:srgbClr val="741C78"/>
                </a:solidFill>
                <a:latin typeface="Times New Roman"/>
                <a:ea typeface="Times New Roman"/>
                <a:cs typeface="Times New Roman"/>
                <a:sym typeface="Times New Roman"/>
              </a:rPr>
              <a:t>23</a:t>
            </a:r>
            <a:endParaRPr b="1" baseline="-25000" i="1" sz="3000">
              <a:solidFill>
                <a:srgbClr val="741C78"/>
              </a:solidFill>
              <a:latin typeface="Times New Roman"/>
              <a:ea typeface="Times New Roman"/>
              <a:cs typeface="Times New Roman"/>
              <a:sym typeface="Times New Roman"/>
            </a:endParaRPr>
          </a:p>
        </p:txBody>
      </p:sp>
      <p:sp>
        <p:nvSpPr>
          <p:cNvPr id="324" name="Google Shape;324;p31"/>
          <p:cNvSpPr txBox="1"/>
          <p:nvPr/>
        </p:nvSpPr>
        <p:spPr>
          <a:xfrm>
            <a:off x="3042625" y="531820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25" name="Google Shape;325;p31"/>
          <p:cNvSpPr txBox="1"/>
          <p:nvPr/>
        </p:nvSpPr>
        <p:spPr>
          <a:xfrm>
            <a:off x="6661450" y="1770625"/>
            <a:ext cx="128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s</a:t>
            </a:r>
            <a:r>
              <a:rPr b="1" i="1" lang="en" sz="3000">
                <a:solidFill>
                  <a:srgbClr val="741C78"/>
                </a:solidFill>
                <a:latin typeface="Times New Roman"/>
                <a:ea typeface="Times New Roman"/>
                <a:cs typeface="Times New Roman"/>
                <a:sym typeface="Times New Roman"/>
              </a:rPr>
              <a:t>in </a:t>
            </a: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26" name="Google Shape;326;p31"/>
          <p:cNvSpPr txBox="1"/>
          <p:nvPr/>
        </p:nvSpPr>
        <p:spPr>
          <a:xfrm>
            <a:off x="8201425" y="52245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917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000"/>
              <a:t>Outline</a:t>
            </a:r>
            <a:endParaRPr b="1" sz="4000"/>
          </a:p>
        </p:txBody>
      </p:sp>
      <p:sp>
        <p:nvSpPr>
          <p:cNvPr id="69" name="Google Shape;69;p14"/>
          <p:cNvSpPr txBox="1"/>
          <p:nvPr>
            <p:ph idx="1" type="body"/>
          </p:nvPr>
        </p:nvSpPr>
        <p:spPr>
          <a:xfrm>
            <a:off x="740550" y="1255275"/>
            <a:ext cx="7662900" cy="4555200"/>
          </a:xfrm>
          <a:prstGeom prst="rect">
            <a:avLst/>
          </a:prstGeom>
        </p:spPr>
        <p:txBody>
          <a:bodyPr anchorCtr="0" anchor="ctr" bIns="91425" lIns="91425" spcFirstLastPara="1" rIns="91425" wrap="square" tIns="91425">
            <a:normAutofit lnSpcReduction="10000"/>
          </a:bodyPr>
          <a:lstStyle/>
          <a:p>
            <a:pPr indent="-400050" lvl="0" marL="457200" rtl="0" algn="l">
              <a:lnSpc>
                <a:spcPct val="115000"/>
              </a:lnSpc>
              <a:spcBef>
                <a:spcPts val="0"/>
              </a:spcBef>
              <a:spcAft>
                <a:spcPts val="0"/>
              </a:spcAft>
              <a:buSzPts val="2700"/>
              <a:buFont typeface="Helvetica Neue"/>
              <a:buAutoNum type="arabicPeriod"/>
            </a:pPr>
            <a:r>
              <a:rPr b="1" lang="en" sz="2700">
                <a:latin typeface="Helvetica Neue"/>
                <a:ea typeface="Helvetica Neue"/>
                <a:cs typeface="Helvetica Neue"/>
                <a:sym typeface="Helvetica Neue"/>
              </a:rPr>
              <a:t>Recap of physics</a:t>
            </a:r>
            <a:endParaRPr b="1"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Neutrino oscillation</a:t>
            </a:r>
            <a:endParaRPr sz="2700">
              <a:latin typeface="Helvetica Neue"/>
              <a:ea typeface="Helvetica Neue"/>
              <a:cs typeface="Helvetica Neue"/>
              <a:sym typeface="Helvetica Neue"/>
            </a:endParaRPr>
          </a:p>
          <a:p>
            <a:pPr indent="-400050" lvl="0" marL="457200" rtl="0" algn="l">
              <a:lnSpc>
                <a:spcPct val="115000"/>
              </a:lnSpc>
              <a:spcBef>
                <a:spcPts val="0"/>
              </a:spcBef>
              <a:spcAft>
                <a:spcPts val="0"/>
              </a:spcAft>
              <a:buSzPts val="2700"/>
              <a:buFont typeface="Helvetica Neue"/>
              <a:buAutoNum type="arabicPeriod"/>
            </a:pPr>
            <a:r>
              <a:rPr b="1" lang="en" sz="2700">
                <a:latin typeface="Helvetica Neue"/>
                <a:ea typeface="Helvetica Neue"/>
                <a:cs typeface="Helvetica Neue"/>
                <a:sym typeface="Helvetica Neue"/>
              </a:rPr>
              <a:t>Methodology and Results</a:t>
            </a:r>
            <a:endParaRPr b="1"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Data </a:t>
            </a:r>
            <a:r>
              <a:rPr lang="en" sz="2700">
                <a:latin typeface="Helvetica Neue"/>
                <a:ea typeface="Helvetica Neue"/>
                <a:cs typeface="Helvetica Neue"/>
                <a:sym typeface="Helvetica Neue"/>
              </a:rPr>
              <a:t>description</a:t>
            </a:r>
            <a:endParaRPr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Preprocessing</a:t>
            </a:r>
            <a:r>
              <a:rPr lang="en" sz="2700">
                <a:latin typeface="Helvetica Neue"/>
                <a:ea typeface="Helvetica Neue"/>
                <a:cs typeface="Helvetica Neue"/>
                <a:sym typeface="Helvetica Neue"/>
              </a:rPr>
              <a:t> and models</a:t>
            </a:r>
            <a:endParaRPr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Other models</a:t>
            </a:r>
            <a:endParaRPr sz="2700">
              <a:latin typeface="Helvetica Neue"/>
              <a:ea typeface="Helvetica Neue"/>
              <a:cs typeface="Helvetica Neue"/>
              <a:sym typeface="Helvetica Neue"/>
            </a:endParaRPr>
          </a:p>
          <a:p>
            <a:pPr indent="-400050" lvl="0" marL="457200" rtl="0" algn="l">
              <a:lnSpc>
                <a:spcPct val="115000"/>
              </a:lnSpc>
              <a:spcBef>
                <a:spcPts val="0"/>
              </a:spcBef>
              <a:spcAft>
                <a:spcPts val="0"/>
              </a:spcAft>
              <a:buSzPts val="2700"/>
              <a:buFont typeface="Helvetica Neue"/>
              <a:buAutoNum type="arabicPeriod"/>
            </a:pPr>
            <a:r>
              <a:rPr b="1" lang="en" sz="2700">
                <a:latin typeface="Helvetica Neue"/>
                <a:ea typeface="Helvetica Neue"/>
                <a:cs typeface="Helvetica Neue"/>
                <a:sym typeface="Helvetica Neue"/>
              </a:rPr>
              <a:t>Conclusion</a:t>
            </a:r>
            <a:r>
              <a:rPr b="1" lang="en" sz="2700">
                <a:latin typeface="Helvetica Neue"/>
                <a:ea typeface="Helvetica Neue"/>
                <a:cs typeface="Helvetica Neue"/>
                <a:sym typeface="Helvetica Neue"/>
              </a:rPr>
              <a:t> and discussion</a:t>
            </a:r>
            <a:endParaRPr b="1"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Summary</a:t>
            </a:r>
            <a:endParaRPr sz="2700">
              <a:latin typeface="Helvetica Neue"/>
              <a:ea typeface="Helvetica Neue"/>
              <a:cs typeface="Helvetica Neue"/>
              <a:sym typeface="Helvetica Neue"/>
            </a:endParaRPr>
          </a:p>
          <a:p>
            <a:pPr indent="-400050" lvl="0" marL="457200" rtl="0" algn="l">
              <a:lnSpc>
                <a:spcPct val="115000"/>
              </a:lnSpc>
              <a:spcBef>
                <a:spcPts val="0"/>
              </a:spcBef>
              <a:spcAft>
                <a:spcPts val="0"/>
              </a:spcAft>
              <a:buSzPts val="2700"/>
              <a:buFont typeface="Helvetica Neue"/>
              <a:buAutoNum type="arabicPeriod"/>
            </a:pPr>
            <a:r>
              <a:rPr b="1" lang="en" sz="2700">
                <a:latin typeface="Helvetica Neue"/>
                <a:ea typeface="Helvetica Neue"/>
                <a:cs typeface="Helvetica Neue"/>
                <a:sym typeface="Helvetica Neue"/>
              </a:rPr>
              <a:t>Backup</a:t>
            </a:r>
            <a:endParaRPr b="1" sz="2700">
              <a:latin typeface="Helvetica Neue"/>
              <a:ea typeface="Helvetica Neue"/>
              <a:cs typeface="Helvetica Neue"/>
              <a:sym typeface="Helvetica Neue"/>
            </a:endParaRPr>
          </a:p>
          <a:p>
            <a:pPr indent="-400050" lvl="1" marL="914400" rtl="0" algn="l">
              <a:lnSpc>
                <a:spcPct val="115000"/>
              </a:lnSpc>
              <a:spcBef>
                <a:spcPts val="0"/>
              </a:spcBef>
              <a:spcAft>
                <a:spcPts val="0"/>
              </a:spcAft>
              <a:buSzPts val="2700"/>
              <a:buFont typeface="Helvetica Neue"/>
              <a:buChar char="○"/>
            </a:pPr>
            <a:r>
              <a:rPr lang="en" sz="2700">
                <a:latin typeface="Helvetica Neue"/>
                <a:ea typeface="Helvetica Neue"/>
                <a:cs typeface="Helvetica Neue"/>
                <a:sym typeface="Helvetica Neue"/>
              </a:rPr>
              <a:t>Supplementary materials</a:t>
            </a:r>
            <a:endParaRPr sz="2700">
              <a:latin typeface="Helvetica Neue"/>
              <a:ea typeface="Helvetica Neue"/>
              <a:cs typeface="Helvetica Neue"/>
              <a:sym typeface="Helvetica Neue"/>
            </a:endParaRPr>
          </a:p>
        </p:txBody>
      </p:sp>
      <p:sp>
        <p:nvSpPr>
          <p:cNvPr id="70" name="Google Shape;70;p1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2"/>
          <p:cNvSpPr txBox="1"/>
          <p:nvPr>
            <p:ph idx="4294967295" type="title"/>
          </p:nvPr>
        </p:nvSpPr>
        <p:spPr>
          <a:xfrm>
            <a:off x="311700" y="263167"/>
            <a:ext cx="8520600" cy="7635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620"/>
              <a:t>2.3 Other models</a:t>
            </a:r>
            <a:endParaRPr b="1" sz="3620"/>
          </a:p>
        </p:txBody>
      </p:sp>
      <p:cxnSp>
        <p:nvCxnSpPr>
          <p:cNvPr id="333" name="Google Shape;333;p32"/>
          <p:cNvCxnSpPr/>
          <p:nvPr/>
        </p:nvCxnSpPr>
        <p:spPr>
          <a:xfrm>
            <a:off x="381000" y="1041400"/>
            <a:ext cx="8458200" cy="0"/>
          </a:xfrm>
          <a:prstGeom prst="straightConnector1">
            <a:avLst/>
          </a:prstGeom>
          <a:noFill/>
          <a:ln cap="flat" cmpd="sng" w="76200">
            <a:solidFill>
              <a:srgbClr val="0066CC"/>
            </a:solidFill>
            <a:prstDash val="solid"/>
            <a:round/>
            <a:headEnd len="med" w="med" type="none"/>
            <a:tailEnd len="med" w="med" type="none"/>
          </a:ln>
        </p:spPr>
      </p:cxnSp>
      <p:sp>
        <p:nvSpPr>
          <p:cNvPr id="334" name="Google Shape;334;p32"/>
          <p:cNvSpPr txBox="1"/>
          <p:nvPr>
            <p:ph idx="4294967295" type="body"/>
          </p:nvPr>
        </p:nvSpPr>
        <p:spPr>
          <a:xfrm>
            <a:off x="349800" y="1164824"/>
            <a:ext cx="8520600" cy="5223600"/>
          </a:xfrm>
          <a:prstGeom prst="rect">
            <a:avLst/>
          </a:prstGeom>
        </p:spPr>
        <p:txBody>
          <a:bodyPr anchorCtr="0" anchor="ctr" bIns="91425" lIns="91425" spcFirstLastPara="1" rIns="91425" wrap="square" tIns="91425">
            <a:normAutofit/>
          </a:bodyPr>
          <a:lstStyle/>
          <a:p>
            <a:pPr indent="-361950" lvl="0" marL="457200" rtl="0" algn="l">
              <a:spcBef>
                <a:spcPts val="0"/>
              </a:spcBef>
              <a:spcAft>
                <a:spcPts val="0"/>
              </a:spcAft>
              <a:buSzPts val="2100"/>
              <a:buFont typeface="Helvetica Neue"/>
              <a:buChar char="●"/>
            </a:pPr>
            <a:r>
              <a:rPr lang="en" sz="2100">
                <a:latin typeface="Helvetica Neue"/>
                <a:ea typeface="Helvetica Neue"/>
                <a:cs typeface="Helvetica Neue"/>
                <a:sym typeface="Helvetica Neue"/>
              </a:rPr>
              <a:t>Owing to the overfit with the test sample (base on public and private score), we add </a:t>
            </a:r>
            <a:r>
              <a:rPr b="1" lang="en" sz="2100">
                <a:latin typeface="Helvetica Neue"/>
                <a:ea typeface="Helvetica Neue"/>
                <a:cs typeface="Helvetica Neue"/>
                <a:sym typeface="Helvetica Neue"/>
              </a:rPr>
              <a:t>noise</a:t>
            </a:r>
            <a:r>
              <a:rPr lang="en" sz="2100">
                <a:latin typeface="Helvetica Neue"/>
                <a:ea typeface="Helvetica Neue"/>
                <a:cs typeface="Helvetica Neue"/>
                <a:sym typeface="Helvetica Neue"/>
              </a:rPr>
              <a:t> into the training datasets. Implementing similar models and methods. </a:t>
            </a:r>
            <a:br>
              <a:rPr lang="en" sz="2100">
                <a:latin typeface="Helvetica Neue"/>
                <a:ea typeface="Helvetica Neue"/>
                <a:cs typeface="Helvetica Neue"/>
                <a:sym typeface="Helvetica Neue"/>
              </a:rPr>
            </a:br>
            <a:r>
              <a:rPr lang="en" sz="2100">
                <a:latin typeface="Helvetica Neue"/>
                <a:ea typeface="Helvetica Neue"/>
                <a:cs typeface="Helvetica Neue"/>
                <a:sym typeface="Helvetica Neue"/>
              </a:rPr>
              <a:t>[improve a little bit]</a:t>
            </a:r>
            <a:br>
              <a:rPr lang="en" sz="2100">
                <a:latin typeface="Helvetica Neue"/>
                <a:ea typeface="Helvetica Neue"/>
                <a:cs typeface="Helvetica Neue"/>
                <a:sym typeface="Helvetica Neue"/>
              </a:rPr>
            </a:br>
            <a:endParaRPr sz="2100">
              <a:latin typeface="Helvetica Neue"/>
              <a:ea typeface="Helvetica Neue"/>
              <a:cs typeface="Helvetica Neue"/>
              <a:sym typeface="Helvetica Neue"/>
            </a:endParaRPr>
          </a:p>
          <a:p>
            <a:pPr indent="-361950" lvl="0" marL="457200" rtl="0" algn="l">
              <a:spcBef>
                <a:spcPts val="0"/>
              </a:spcBef>
              <a:spcAft>
                <a:spcPts val="0"/>
              </a:spcAft>
              <a:buSzPts val="2100"/>
              <a:buFont typeface="Helvetica Neue"/>
              <a:buChar char="●"/>
            </a:pPr>
            <a:r>
              <a:rPr lang="en" sz="2100">
                <a:latin typeface="Helvetica Neue"/>
                <a:ea typeface="Helvetica Neue"/>
                <a:cs typeface="Helvetica Neue"/>
                <a:sym typeface="Helvetica Neue"/>
              </a:rPr>
              <a:t>Due to the arcsine classification distortion, we try to use the models reported in the </a:t>
            </a:r>
            <a:r>
              <a:rPr lang="en" sz="2100"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last presentation</a:t>
            </a:r>
            <a:r>
              <a:rPr lang="en" sz="2100">
                <a:latin typeface="Helvetica Neue"/>
                <a:ea typeface="Helvetica Neue"/>
                <a:cs typeface="Helvetica Neue"/>
                <a:sym typeface="Helvetica Neue"/>
              </a:rPr>
              <a:t>.</a:t>
            </a:r>
            <a:br>
              <a:rPr lang="en" sz="2100">
                <a:latin typeface="Helvetica Neue"/>
                <a:ea typeface="Helvetica Neue"/>
                <a:cs typeface="Helvetica Neue"/>
                <a:sym typeface="Helvetica Neue"/>
              </a:rPr>
            </a:br>
            <a:r>
              <a:rPr lang="en" sz="2100">
                <a:latin typeface="Helvetica Neue"/>
                <a:ea typeface="Helvetica Neue"/>
                <a:cs typeface="Helvetica Neue"/>
                <a:sym typeface="Helvetica Neue"/>
              </a:rPr>
              <a:t>⇒ Classificate </a:t>
            </a:r>
            <a:r>
              <a:rPr i="1" lang="en" sz="2100">
                <a:latin typeface="Times New Roman"/>
                <a:ea typeface="Times New Roman"/>
                <a:cs typeface="Times New Roman"/>
                <a:sym typeface="Times New Roman"/>
              </a:rPr>
              <a:t>δ</a:t>
            </a:r>
            <a:r>
              <a:rPr baseline="-25000" i="1" lang="en" sz="2100">
                <a:latin typeface="Times New Roman"/>
                <a:ea typeface="Times New Roman"/>
                <a:cs typeface="Times New Roman"/>
                <a:sym typeface="Times New Roman"/>
              </a:rPr>
              <a:t>cp</a:t>
            </a:r>
            <a:r>
              <a:rPr lang="en" sz="2100">
                <a:latin typeface="Helvetica Neue"/>
                <a:ea typeface="Helvetica Neue"/>
                <a:cs typeface="Helvetica Neue"/>
                <a:sym typeface="Helvetica Neue"/>
              </a:rPr>
              <a:t> training data into 4 groups (each group is monotonic); then, do the regression. (</a:t>
            </a:r>
            <a:r>
              <a:rPr b="1" lang="en" sz="2100">
                <a:latin typeface="Helvetica Neue"/>
                <a:ea typeface="Helvetica Neue"/>
                <a:cs typeface="Helvetica Neue"/>
                <a:sym typeface="Helvetica Neue"/>
              </a:rPr>
              <a:t>reversed procedure</a:t>
            </a:r>
            <a:r>
              <a:rPr lang="en" sz="2100">
                <a:latin typeface="Helvetica Neue"/>
                <a:ea typeface="Helvetica Neue"/>
                <a:cs typeface="Helvetica Neue"/>
                <a:sym typeface="Helvetica Neue"/>
              </a:rPr>
              <a:t> of the main </a:t>
            </a:r>
            <a:r>
              <a:rPr i="1" lang="en" sz="2100">
                <a:latin typeface="Times New Roman"/>
                <a:ea typeface="Times New Roman"/>
                <a:cs typeface="Times New Roman"/>
                <a:sym typeface="Times New Roman"/>
              </a:rPr>
              <a:t>δ</a:t>
            </a:r>
            <a:r>
              <a:rPr baseline="-25000" i="1" lang="en" sz="2100">
                <a:latin typeface="Times New Roman"/>
                <a:ea typeface="Times New Roman"/>
                <a:cs typeface="Times New Roman"/>
                <a:sym typeface="Times New Roman"/>
              </a:rPr>
              <a:t>cp</a:t>
            </a:r>
            <a:r>
              <a:rPr lang="en" sz="2100">
                <a:latin typeface="Helvetica Neue"/>
                <a:ea typeface="Helvetica Neue"/>
                <a:cs typeface="Helvetica Neue"/>
                <a:sym typeface="Helvetica Neue"/>
              </a:rPr>
              <a:t> model structure)</a:t>
            </a:r>
            <a:br>
              <a:rPr lang="en" sz="2100">
                <a:latin typeface="Helvetica Neue"/>
                <a:ea typeface="Helvetica Neue"/>
                <a:cs typeface="Helvetica Neue"/>
                <a:sym typeface="Helvetica Neue"/>
              </a:rPr>
            </a:br>
            <a:r>
              <a:rPr lang="en" sz="2100">
                <a:latin typeface="Helvetica Neue"/>
                <a:ea typeface="Helvetica Neue"/>
                <a:cs typeface="Helvetica Neue"/>
                <a:sym typeface="Helvetica Neue"/>
              </a:rPr>
              <a:t>[do not have obvious improvement]</a:t>
            </a:r>
            <a:endParaRPr sz="21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33"/>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33"/>
          <p:cNvSpPr txBox="1"/>
          <p:nvPr>
            <p:ph idx="4294967295" type="title"/>
          </p:nvPr>
        </p:nvSpPr>
        <p:spPr>
          <a:xfrm>
            <a:off x="311700" y="263167"/>
            <a:ext cx="8520600" cy="7635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620"/>
              <a:t>2</a:t>
            </a:r>
            <a:r>
              <a:rPr b="1" lang="en" sz="3620"/>
              <a:t>.3.A Noisy samples</a:t>
            </a:r>
            <a:endParaRPr b="1" sz="3620"/>
          </a:p>
        </p:txBody>
      </p:sp>
      <p:cxnSp>
        <p:nvCxnSpPr>
          <p:cNvPr id="341" name="Google Shape;341;p33"/>
          <p:cNvCxnSpPr/>
          <p:nvPr/>
        </p:nvCxnSpPr>
        <p:spPr>
          <a:xfrm>
            <a:off x="381000" y="1041400"/>
            <a:ext cx="8458200" cy="0"/>
          </a:xfrm>
          <a:prstGeom prst="straightConnector1">
            <a:avLst/>
          </a:prstGeom>
          <a:noFill/>
          <a:ln cap="flat" cmpd="sng" w="76200">
            <a:solidFill>
              <a:srgbClr val="0066CC"/>
            </a:solidFill>
            <a:prstDash val="solid"/>
            <a:round/>
            <a:headEnd len="med" w="med" type="none"/>
            <a:tailEnd len="med" w="med" type="none"/>
          </a:ln>
        </p:spPr>
      </p:cxnSp>
      <p:sp>
        <p:nvSpPr>
          <p:cNvPr id="342" name="Google Shape;342;p33"/>
          <p:cNvSpPr txBox="1"/>
          <p:nvPr>
            <p:ph idx="4294967295" type="body"/>
          </p:nvPr>
        </p:nvSpPr>
        <p:spPr>
          <a:xfrm>
            <a:off x="311700" y="11302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latin typeface="Helvetica Neue"/>
                <a:ea typeface="Helvetica Neue"/>
                <a:cs typeface="Helvetica Neue"/>
                <a:sym typeface="Helvetica Neue"/>
              </a:rPr>
              <a:t>Owing to the overfit with the test sample (base on public and private score), we add noise into the training datasets. Implementing similar models and methods.</a:t>
            </a:r>
            <a:endParaRPr sz="2000">
              <a:latin typeface="Helvetica Neue"/>
              <a:ea typeface="Helvetica Neue"/>
              <a:cs typeface="Helvetica Neue"/>
              <a:sym typeface="Helvetica Neue"/>
            </a:endParaRPr>
          </a:p>
        </p:txBody>
      </p:sp>
      <p:pic>
        <p:nvPicPr>
          <p:cNvPr id="343" name="Google Shape;343;p33"/>
          <p:cNvPicPr preferRelativeResize="0"/>
          <p:nvPr/>
        </p:nvPicPr>
        <p:blipFill>
          <a:blip r:embed="rId3">
            <a:alphaModFix/>
          </a:blip>
          <a:stretch>
            <a:fillRect/>
          </a:stretch>
        </p:blipFill>
        <p:spPr>
          <a:xfrm>
            <a:off x="76200" y="2344325"/>
            <a:ext cx="2972183" cy="2142331"/>
          </a:xfrm>
          <a:prstGeom prst="rect">
            <a:avLst/>
          </a:prstGeom>
          <a:noFill/>
          <a:ln>
            <a:noFill/>
          </a:ln>
        </p:spPr>
      </p:pic>
      <p:pic>
        <p:nvPicPr>
          <p:cNvPr id="344" name="Google Shape;344;p33"/>
          <p:cNvPicPr preferRelativeResize="0"/>
          <p:nvPr/>
        </p:nvPicPr>
        <p:blipFill rotWithShape="1">
          <a:blip r:embed="rId4">
            <a:alphaModFix/>
          </a:blip>
          <a:srcRect b="0" l="0" r="0" t="0"/>
          <a:stretch/>
        </p:blipFill>
        <p:spPr>
          <a:xfrm>
            <a:off x="76203" y="4486657"/>
            <a:ext cx="2972183" cy="2114493"/>
          </a:xfrm>
          <a:prstGeom prst="rect">
            <a:avLst/>
          </a:prstGeom>
          <a:noFill/>
          <a:ln>
            <a:noFill/>
          </a:ln>
        </p:spPr>
      </p:pic>
      <p:pic>
        <p:nvPicPr>
          <p:cNvPr id="345" name="Google Shape;345;p33"/>
          <p:cNvPicPr preferRelativeResize="0"/>
          <p:nvPr/>
        </p:nvPicPr>
        <p:blipFill>
          <a:blip r:embed="rId5">
            <a:alphaModFix/>
          </a:blip>
          <a:stretch>
            <a:fillRect/>
          </a:stretch>
        </p:blipFill>
        <p:spPr>
          <a:xfrm>
            <a:off x="6602835" y="2867012"/>
            <a:ext cx="2464965" cy="2511180"/>
          </a:xfrm>
          <a:prstGeom prst="rect">
            <a:avLst/>
          </a:prstGeom>
          <a:noFill/>
          <a:ln>
            <a:noFill/>
          </a:ln>
        </p:spPr>
      </p:pic>
      <p:sp>
        <p:nvSpPr>
          <p:cNvPr id="346" name="Google Shape;346;p33"/>
          <p:cNvSpPr txBox="1"/>
          <p:nvPr/>
        </p:nvSpPr>
        <p:spPr>
          <a:xfrm>
            <a:off x="1429975" y="29919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θ</a:t>
            </a:r>
            <a:r>
              <a:rPr b="1" baseline="-25000" i="1" lang="en" sz="3000">
                <a:solidFill>
                  <a:srgbClr val="741C78"/>
                </a:solidFill>
                <a:latin typeface="Times New Roman"/>
                <a:ea typeface="Times New Roman"/>
                <a:cs typeface="Times New Roman"/>
                <a:sym typeface="Times New Roman"/>
              </a:rPr>
              <a:t>23</a:t>
            </a:r>
            <a:endParaRPr b="1" baseline="-25000" i="1" sz="3000">
              <a:solidFill>
                <a:srgbClr val="741C78"/>
              </a:solidFill>
              <a:latin typeface="Times New Roman"/>
              <a:ea typeface="Times New Roman"/>
              <a:cs typeface="Times New Roman"/>
              <a:sym typeface="Times New Roman"/>
            </a:endParaRPr>
          </a:p>
        </p:txBody>
      </p:sp>
      <p:sp>
        <p:nvSpPr>
          <p:cNvPr id="347" name="Google Shape;347;p33"/>
          <p:cNvSpPr txBox="1"/>
          <p:nvPr/>
        </p:nvSpPr>
        <p:spPr>
          <a:xfrm>
            <a:off x="8043600" y="537820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48" name="Google Shape;348;p33"/>
          <p:cNvSpPr txBox="1"/>
          <p:nvPr/>
        </p:nvSpPr>
        <p:spPr>
          <a:xfrm>
            <a:off x="5134100" y="448665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49" name="Google Shape;349;p33"/>
          <p:cNvSpPr txBox="1"/>
          <p:nvPr/>
        </p:nvSpPr>
        <p:spPr>
          <a:xfrm>
            <a:off x="1241275" y="5088300"/>
            <a:ext cx="128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sin 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grpSp>
        <p:nvGrpSpPr>
          <p:cNvPr id="350" name="Google Shape;350;p33"/>
          <p:cNvGrpSpPr/>
          <p:nvPr/>
        </p:nvGrpSpPr>
        <p:grpSpPr>
          <a:xfrm>
            <a:off x="3035331" y="2506241"/>
            <a:ext cx="3580563" cy="3689918"/>
            <a:chOff x="3035331" y="2506241"/>
            <a:chExt cx="3580563" cy="3689918"/>
          </a:xfrm>
        </p:grpSpPr>
        <p:pic>
          <p:nvPicPr>
            <p:cNvPr id="351" name="Google Shape;351;p33"/>
            <p:cNvPicPr preferRelativeResize="0"/>
            <p:nvPr/>
          </p:nvPicPr>
          <p:blipFill>
            <a:blip r:embed="rId6">
              <a:alphaModFix/>
            </a:blip>
            <a:stretch>
              <a:fillRect/>
            </a:stretch>
          </p:blipFill>
          <p:spPr>
            <a:xfrm>
              <a:off x="3035331" y="2506241"/>
              <a:ext cx="3580563" cy="3689918"/>
            </a:xfrm>
            <a:prstGeom prst="rect">
              <a:avLst/>
            </a:prstGeom>
            <a:noFill/>
            <a:ln>
              <a:noFill/>
            </a:ln>
          </p:spPr>
        </p:pic>
        <p:sp>
          <p:nvSpPr>
            <p:cNvPr id="352" name="Google Shape;352;p33"/>
            <p:cNvSpPr/>
            <p:nvPr/>
          </p:nvSpPr>
          <p:spPr>
            <a:xfrm>
              <a:off x="5583025" y="5656900"/>
              <a:ext cx="952800" cy="24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3"/>
          <p:cNvSpPr txBox="1"/>
          <p:nvPr/>
        </p:nvSpPr>
        <p:spPr>
          <a:xfrm>
            <a:off x="5077450" y="508830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61" name="Google Shape;361;p34"/>
          <p:cNvGrpSpPr/>
          <p:nvPr/>
        </p:nvGrpSpPr>
        <p:grpSpPr>
          <a:xfrm>
            <a:off x="756588" y="0"/>
            <a:ext cx="7630820" cy="6858000"/>
            <a:chOff x="756588" y="0"/>
            <a:chExt cx="7630820" cy="6858000"/>
          </a:xfrm>
        </p:grpSpPr>
        <p:pic>
          <p:nvPicPr>
            <p:cNvPr id="362" name="Google Shape;362;p34"/>
            <p:cNvPicPr preferRelativeResize="0"/>
            <p:nvPr/>
          </p:nvPicPr>
          <p:blipFill>
            <a:blip r:embed="rId3">
              <a:alphaModFix/>
            </a:blip>
            <a:stretch>
              <a:fillRect/>
            </a:stretch>
          </p:blipFill>
          <p:spPr>
            <a:xfrm>
              <a:off x="756588" y="0"/>
              <a:ext cx="3474720" cy="3429001"/>
            </a:xfrm>
            <a:prstGeom prst="rect">
              <a:avLst/>
            </a:prstGeom>
            <a:noFill/>
            <a:ln>
              <a:noFill/>
            </a:ln>
          </p:spPr>
        </p:pic>
        <p:pic>
          <p:nvPicPr>
            <p:cNvPr id="363" name="Google Shape;363;p34"/>
            <p:cNvPicPr preferRelativeResize="0"/>
            <p:nvPr/>
          </p:nvPicPr>
          <p:blipFill>
            <a:blip r:embed="rId4">
              <a:alphaModFix/>
            </a:blip>
            <a:stretch>
              <a:fillRect/>
            </a:stretch>
          </p:blipFill>
          <p:spPr>
            <a:xfrm>
              <a:off x="4912687" y="0"/>
              <a:ext cx="3474719" cy="3429001"/>
            </a:xfrm>
            <a:prstGeom prst="rect">
              <a:avLst/>
            </a:prstGeom>
            <a:noFill/>
            <a:ln>
              <a:noFill/>
            </a:ln>
          </p:spPr>
        </p:pic>
        <p:pic>
          <p:nvPicPr>
            <p:cNvPr id="364" name="Google Shape;364;p34"/>
            <p:cNvPicPr preferRelativeResize="0"/>
            <p:nvPr/>
          </p:nvPicPr>
          <p:blipFill>
            <a:blip r:embed="rId5">
              <a:alphaModFix/>
            </a:blip>
            <a:stretch>
              <a:fillRect/>
            </a:stretch>
          </p:blipFill>
          <p:spPr>
            <a:xfrm>
              <a:off x="756588" y="3428988"/>
              <a:ext cx="3474719" cy="3429001"/>
            </a:xfrm>
            <a:prstGeom prst="rect">
              <a:avLst/>
            </a:prstGeom>
            <a:noFill/>
            <a:ln>
              <a:noFill/>
            </a:ln>
          </p:spPr>
        </p:pic>
        <p:pic>
          <p:nvPicPr>
            <p:cNvPr id="365" name="Google Shape;365;p34"/>
            <p:cNvPicPr preferRelativeResize="0"/>
            <p:nvPr/>
          </p:nvPicPr>
          <p:blipFill>
            <a:blip r:embed="rId6">
              <a:alphaModFix/>
            </a:blip>
            <a:stretch>
              <a:fillRect/>
            </a:stretch>
          </p:blipFill>
          <p:spPr>
            <a:xfrm>
              <a:off x="4912687" y="3429000"/>
              <a:ext cx="3474720" cy="3429000"/>
            </a:xfrm>
            <a:prstGeom prst="rect">
              <a:avLst/>
            </a:prstGeom>
            <a:noFill/>
            <a:ln>
              <a:noFill/>
            </a:ln>
          </p:spPr>
        </p:pic>
      </p:grpSp>
      <p:sp>
        <p:nvSpPr>
          <p:cNvPr id="366" name="Google Shape;366;p34"/>
          <p:cNvSpPr txBox="1"/>
          <p:nvPr/>
        </p:nvSpPr>
        <p:spPr>
          <a:xfrm>
            <a:off x="3195025" y="21516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θ</a:t>
            </a:r>
            <a:r>
              <a:rPr b="1" baseline="-25000" i="1" lang="en" sz="3000">
                <a:solidFill>
                  <a:srgbClr val="741C78"/>
                </a:solidFill>
                <a:latin typeface="Times New Roman"/>
                <a:ea typeface="Times New Roman"/>
                <a:cs typeface="Times New Roman"/>
                <a:sym typeface="Times New Roman"/>
              </a:rPr>
              <a:t>23</a:t>
            </a:r>
            <a:endParaRPr b="1" baseline="-25000" i="1" sz="3000">
              <a:solidFill>
                <a:srgbClr val="741C78"/>
              </a:solidFill>
              <a:latin typeface="Times New Roman"/>
              <a:ea typeface="Times New Roman"/>
              <a:cs typeface="Times New Roman"/>
              <a:sym typeface="Times New Roman"/>
            </a:endParaRPr>
          </a:p>
        </p:txBody>
      </p:sp>
      <p:sp>
        <p:nvSpPr>
          <p:cNvPr id="367" name="Google Shape;367;p34"/>
          <p:cNvSpPr txBox="1"/>
          <p:nvPr/>
        </p:nvSpPr>
        <p:spPr>
          <a:xfrm>
            <a:off x="3195025" y="569920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68" name="Google Shape;368;p34"/>
          <p:cNvSpPr txBox="1"/>
          <p:nvPr/>
        </p:nvSpPr>
        <p:spPr>
          <a:xfrm>
            <a:off x="6813850" y="2151625"/>
            <a:ext cx="128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sin 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
        <p:nvSpPr>
          <p:cNvPr id="369" name="Google Shape;369;p34"/>
          <p:cNvSpPr txBox="1"/>
          <p:nvPr/>
        </p:nvSpPr>
        <p:spPr>
          <a:xfrm>
            <a:off x="8353825" y="56055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25000" i="1" lang="en" sz="3000">
                <a:solidFill>
                  <a:srgbClr val="741C78"/>
                </a:solidFill>
                <a:latin typeface="Times New Roman"/>
                <a:ea typeface="Times New Roman"/>
                <a:cs typeface="Times New Roman"/>
                <a:sym typeface="Times New Roman"/>
              </a:rPr>
              <a:t>cp</a:t>
            </a:r>
            <a:endParaRPr b="1" baseline="-25000" i="1" sz="3000">
              <a:solidFill>
                <a:srgbClr val="741C78"/>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3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35"/>
          <p:cNvSpPr txBox="1"/>
          <p:nvPr>
            <p:ph idx="4294967295" type="title"/>
          </p:nvPr>
        </p:nvSpPr>
        <p:spPr>
          <a:xfrm>
            <a:off x="311700" y="415567"/>
            <a:ext cx="8520600" cy="7635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620"/>
              <a:t>2.3.B Reversed </a:t>
            </a:r>
            <a:r>
              <a:rPr b="1" i="1" lang="en" sz="3620">
                <a:latin typeface="Times New Roman"/>
                <a:ea typeface="Times New Roman"/>
                <a:cs typeface="Times New Roman"/>
                <a:sym typeface="Times New Roman"/>
              </a:rPr>
              <a:t>δ</a:t>
            </a:r>
            <a:r>
              <a:rPr b="1" baseline="-25000" i="1" lang="en" sz="3620">
                <a:latin typeface="Times New Roman"/>
                <a:ea typeface="Times New Roman"/>
                <a:cs typeface="Times New Roman"/>
                <a:sym typeface="Times New Roman"/>
              </a:rPr>
              <a:t>cp</a:t>
            </a:r>
            <a:r>
              <a:rPr b="1" lang="en" sz="3620"/>
              <a:t> procedure</a:t>
            </a:r>
            <a:endParaRPr b="1" sz="3620"/>
          </a:p>
        </p:txBody>
      </p:sp>
      <p:cxnSp>
        <p:nvCxnSpPr>
          <p:cNvPr id="376" name="Google Shape;376;p35"/>
          <p:cNvCxnSpPr/>
          <p:nvPr/>
        </p:nvCxnSpPr>
        <p:spPr>
          <a:xfrm>
            <a:off x="381000" y="1346200"/>
            <a:ext cx="8458200" cy="0"/>
          </a:xfrm>
          <a:prstGeom prst="straightConnector1">
            <a:avLst/>
          </a:prstGeom>
          <a:noFill/>
          <a:ln cap="flat" cmpd="sng" w="76200">
            <a:solidFill>
              <a:srgbClr val="0066CC"/>
            </a:solidFill>
            <a:prstDash val="solid"/>
            <a:round/>
            <a:headEnd len="med" w="med" type="none"/>
            <a:tailEnd len="med" w="med" type="none"/>
          </a:ln>
        </p:spPr>
      </p:cxnSp>
      <p:sp>
        <p:nvSpPr>
          <p:cNvPr id="377" name="Google Shape;377;p35"/>
          <p:cNvSpPr txBox="1"/>
          <p:nvPr>
            <p:ph idx="4294967295" type="body"/>
          </p:nvPr>
        </p:nvSpPr>
        <p:spPr>
          <a:xfrm>
            <a:off x="311700" y="15112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latin typeface="Helvetica Neue"/>
                <a:ea typeface="Helvetica Neue"/>
                <a:cs typeface="Helvetica Neue"/>
                <a:sym typeface="Helvetica Neue"/>
              </a:rPr>
              <a:t>Due to the arcsine classification distortion, we try to use the models reported in the </a:t>
            </a:r>
            <a:r>
              <a:rPr lang="en" sz="2000" u="sng">
                <a:solidFill>
                  <a:schemeClr val="hlink"/>
                </a:solidFill>
                <a:latin typeface="Helvetica Neue"/>
                <a:ea typeface="Helvetica Neue"/>
                <a:cs typeface="Helvetica Neue"/>
                <a:sym typeface="Helvetica Neue"/>
                <a:hlinkClick r:id="rId3"/>
              </a:rPr>
              <a:t>last presentation</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a:p>
            <a:pPr indent="0" lvl="0" marL="0" rtl="0" algn="l">
              <a:spcBef>
                <a:spcPts val="1200"/>
              </a:spcBef>
              <a:spcAft>
                <a:spcPts val="1200"/>
              </a:spcAft>
              <a:buNone/>
            </a:pPr>
            <a:r>
              <a:rPr lang="en" sz="2000">
                <a:latin typeface="Helvetica Neue"/>
                <a:ea typeface="Helvetica Neue"/>
                <a:cs typeface="Helvetica Neue"/>
                <a:sym typeface="Helvetica Neue"/>
              </a:rPr>
              <a:t> ⇒ Classificate </a:t>
            </a:r>
            <a:r>
              <a:rPr i="1" lang="en" sz="2000">
                <a:latin typeface="Times New Roman"/>
                <a:ea typeface="Times New Roman"/>
                <a:cs typeface="Times New Roman"/>
                <a:sym typeface="Times New Roman"/>
              </a:rPr>
              <a:t>δ</a:t>
            </a:r>
            <a:r>
              <a:rPr baseline="-25000" i="1" lang="en" sz="2000">
                <a:latin typeface="Times New Roman"/>
                <a:ea typeface="Times New Roman"/>
                <a:cs typeface="Times New Roman"/>
                <a:sym typeface="Times New Roman"/>
              </a:rPr>
              <a:t>cp</a:t>
            </a:r>
            <a:r>
              <a:rPr lang="en" sz="2000">
                <a:latin typeface="Helvetica Neue"/>
                <a:ea typeface="Helvetica Neue"/>
                <a:cs typeface="Helvetica Neue"/>
                <a:sym typeface="Helvetica Neue"/>
              </a:rPr>
              <a:t> training data into 4 groups (each group is monocity); then, do the regression. (reversed procedure of the main model structure)</a:t>
            </a:r>
            <a:endParaRPr sz="2100">
              <a:latin typeface="Helvetica Neue"/>
              <a:ea typeface="Helvetica Neue"/>
              <a:cs typeface="Helvetica Neue"/>
              <a:sym typeface="Helvetica Neue"/>
            </a:endParaRPr>
          </a:p>
        </p:txBody>
      </p:sp>
      <p:sp>
        <p:nvSpPr>
          <p:cNvPr id="378" name="Google Shape;378;p35"/>
          <p:cNvSpPr txBox="1"/>
          <p:nvPr/>
        </p:nvSpPr>
        <p:spPr>
          <a:xfrm>
            <a:off x="536825" y="3516225"/>
            <a:ext cx="126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&lt;LOSS CURVE&gt;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36"/>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時間太長 QQ 放結果就好 </a:t>
            </a:r>
            <a:r>
              <a:rPr lang="en"/>
              <a:t>&lt;RESULT&gt;</a:t>
            </a:r>
            <a:endParaRPr/>
          </a:p>
        </p:txBody>
      </p:sp>
      <p:sp>
        <p:nvSpPr>
          <p:cNvPr id="384" name="Google Shape;384;p3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7"/>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t>3.1</a:t>
            </a:r>
            <a:r>
              <a:rPr b="1" lang="en" sz="3620"/>
              <a:t> Summary</a:t>
            </a:r>
            <a:endParaRPr b="1" sz="3620"/>
          </a:p>
        </p:txBody>
      </p:sp>
      <p:sp>
        <p:nvSpPr>
          <p:cNvPr id="390" name="Google Shape;390;p3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91" name="Google Shape;391;p37"/>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sp>
        <p:nvSpPr>
          <p:cNvPr id="392" name="Google Shape;392;p37"/>
          <p:cNvSpPr txBox="1"/>
          <p:nvPr>
            <p:ph idx="1" type="body"/>
          </p:nvPr>
        </p:nvSpPr>
        <p:spPr>
          <a:xfrm>
            <a:off x="311700" y="1511233"/>
            <a:ext cx="8520600" cy="4555200"/>
          </a:xfrm>
          <a:prstGeom prst="rect">
            <a:avLst/>
          </a:prstGeom>
        </p:spPr>
        <p:txBody>
          <a:bodyPr anchorCtr="0" anchor="ctr" bIns="91425" lIns="91425" spcFirstLastPara="1" rIns="91425" wrap="square" tIns="91425">
            <a:normAutofit lnSpcReduction="10000"/>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Physically, we recap some essential concepts of neutrino oscillation.</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For models, we first use the ldm binary model to split data into IO and NO two groups; after that, separating the regression of </a:t>
            </a:r>
            <a:r>
              <a:rPr i="1" lang="en" sz="2200">
                <a:latin typeface="Times New Roman"/>
                <a:ea typeface="Times New Roman"/>
                <a:cs typeface="Times New Roman"/>
                <a:sym typeface="Times New Roman"/>
              </a:rPr>
              <a:t>θ</a:t>
            </a:r>
            <a:r>
              <a:rPr baseline="-25000" i="1" lang="en" sz="2200">
                <a:latin typeface="Times New Roman"/>
                <a:ea typeface="Times New Roman"/>
                <a:cs typeface="Times New Roman"/>
                <a:sym typeface="Times New Roman"/>
              </a:rPr>
              <a:t>23</a:t>
            </a:r>
            <a:r>
              <a:rPr lang="en" sz="2200">
                <a:latin typeface="Helvetica Neue"/>
                <a:ea typeface="Helvetica Neue"/>
                <a:cs typeface="Helvetica Neue"/>
                <a:sym typeface="Helvetica Neue"/>
              </a:rPr>
              <a:t> and </a:t>
            </a:r>
            <a:r>
              <a:rPr i="1" lang="en" sz="2200">
                <a:latin typeface="Times New Roman"/>
                <a:ea typeface="Times New Roman"/>
                <a:cs typeface="Times New Roman"/>
                <a:sym typeface="Times New Roman"/>
              </a:rPr>
              <a:t>δ</a:t>
            </a:r>
            <a:r>
              <a:rPr baseline="-25000" i="1" lang="en" sz="2200">
                <a:latin typeface="Times New Roman"/>
                <a:ea typeface="Times New Roman"/>
                <a:cs typeface="Times New Roman"/>
                <a:sym typeface="Times New Roman"/>
              </a:rPr>
              <a:t>cp</a:t>
            </a:r>
            <a:r>
              <a:rPr lang="en" sz="2200">
                <a:latin typeface="Helvetica Neue"/>
                <a:ea typeface="Helvetica Neue"/>
                <a:cs typeface="Helvetica Neue"/>
                <a:sym typeface="Helvetica Neue"/>
              </a:rPr>
              <a:t> into several models. </a:t>
            </a:r>
            <a:r>
              <a:rPr i="1" lang="en" sz="2200">
                <a:latin typeface="Times New Roman"/>
                <a:ea typeface="Times New Roman"/>
                <a:cs typeface="Times New Roman"/>
                <a:sym typeface="Times New Roman"/>
              </a:rPr>
              <a:t>θ</a:t>
            </a:r>
            <a:r>
              <a:rPr baseline="-25000" i="1" lang="en" sz="2200">
                <a:latin typeface="Times New Roman"/>
                <a:ea typeface="Times New Roman"/>
                <a:cs typeface="Times New Roman"/>
                <a:sym typeface="Times New Roman"/>
              </a:rPr>
              <a:t>23</a:t>
            </a:r>
            <a:r>
              <a:rPr lang="en" sz="2200">
                <a:latin typeface="Helvetica Neue"/>
                <a:ea typeface="Helvetica Neue"/>
                <a:cs typeface="Helvetica Neue"/>
                <a:sym typeface="Helvetica Neue"/>
              </a:rPr>
              <a:t>: regression; </a:t>
            </a:r>
            <a:r>
              <a:rPr i="1" lang="en" sz="2200">
                <a:latin typeface="Times New Roman"/>
                <a:ea typeface="Times New Roman"/>
                <a:cs typeface="Times New Roman"/>
                <a:sym typeface="Times New Roman"/>
              </a:rPr>
              <a:t>δ</a:t>
            </a:r>
            <a:r>
              <a:rPr baseline="-25000" i="1" lang="en" sz="2200">
                <a:latin typeface="Times New Roman"/>
                <a:ea typeface="Times New Roman"/>
                <a:cs typeface="Times New Roman"/>
                <a:sym typeface="Times New Roman"/>
              </a:rPr>
              <a:t>cp</a:t>
            </a:r>
            <a:r>
              <a:rPr lang="en" sz="2200">
                <a:latin typeface="Helvetica Neue"/>
                <a:ea typeface="Helvetica Neue"/>
                <a:cs typeface="Helvetica Neue"/>
                <a:sym typeface="Helvetica Neue"/>
              </a:rPr>
              <a:t>: sine regression + arcsine classification.</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The results fit too well to tolerate the Poisson fluctuations in the test sample.</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Apply additional models to rule out the overfitting problems, such as the noisy model and the reversed </a:t>
            </a:r>
            <a:r>
              <a:rPr i="1" lang="en" sz="2200">
                <a:latin typeface="Times New Roman"/>
                <a:ea typeface="Times New Roman"/>
                <a:cs typeface="Times New Roman"/>
                <a:sym typeface="Times New Roman"/>
              </a:rPr>
              <a:t>δ</a:t>
            </a:r>
            <a:r>
              <a:rPr baseline="-25000" i="1" lang="en" sz="2200">
                <a:latin typeface="Times New Roman"/>
                <a:ea typeface="Times New Roman"/>
                <a:cs typeface="Times New Roman"/>
                <a:sym typeface="Times New Roman"/>
              </a:rPr>
              <a:t>cp</a:t>
            </a:r>
            <a:r>
              <a:rPr lang="en" sz="2200">
                <a:latin typeface="Helvetica Neue"/>
                <a:ea typeface="Helvetica Neue"/>
                <a:cs typeface="Helvetica Neue"/>
                <a:sym typeface="Helvetica Neue"/>
              </a:rPr>
              <a:t> procedure model.</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Learn from the other group: implement AE to denoise; predict parameters at the same time.</a:t>
            </a:r>
            <a:endParaRPr sz="22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p:nvPr/>
        </p:nvSpPr>
        <p:spPr>
          <a:xfrm>
            <a:off x="125" y="754000"/>
            <a:ext cx="9144000" cy="5349900"/>
          </a:xfrm>
          <a:prstGeom prst="rect">
            <a:avLst/>
          </a:prstGeom>
          <a:solidFill>
            <a:srgbClr val="741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38"/>
          <p:cNvSpPr txBox="1"/>
          <p:nvPr>
            <p:ph idx="1" type="body"/>
          </p:nvPr>
        </p:nvSpPr>
        <p:spPr>
          <a:xfrm>
            <a:off x="222975" y="4617031"/>
            <a:ext cx="3808200" cy="126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6600">
                <a:solidFill>
                  <a:schemeClr val="lt1"/>
                </a:solidFill>
                <a:latin typeface="Trebuchet MS"/>
                <a:ea typeface="Trebuchet MS"/>
                <a:cs typeface="Trebuchet MS"/>
                <a:sym typeface="Trebuchet MS"/>
              </a:rPr>
              <a:t>BACK UP</a:t>
            </a:r>
            <a:endParaRPr b="1" sz="6600">
              <a:solidFill>
                <a:schemeClr val="lt1"/>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 backup repo in GitHub: https://github.com/yygarypeng/Neutrino-Oscillation-DUNE</a:t>
            </a:r>
            <a:endParaRPr/>
          </a:p>
          <a:p>
            <a:pPr indent="0" lvl="0" marL="0" rtl="0" algn="l">
              <a:spcBef>
                <a:spcPts val="1200"/>
              </a:spcBef>
              <a:spcAft>
                <a:spcPts val="0"/>
              </a:spcAft>
              <a:buNone/>
            </a:pPr>
            <a:r>
              <a:rPr lang="en"/>
              <a:t>Submission backup in Kaggle: https://www.kaggle.com/competitions/phys591000-2023-final-project-i </a:t>
            </a:r>
            <a:endParaRPr/>
          </a:p>
          <a:p>
            <a:pPr indent="0" lvl="0" marL="0" rtl="0" algn="l">
              <a:spcBef>
                <a:spcPts val="1200"/>
              </a:spcBef>
              <a:spcAft>
                <a:spcPts val="1200"/>
              </a:spcAft>
              <a:buNone/>
            </a:pPr>
            <a:r>
              <a:t/>
            </a:r>
            <a:endParaRPr/>
          </a:p>
        </p:txBody>
      </p:sp>
      <p:sp>
        <p:nvSpPr>
          <p:cNvPr id="407" name="Google Shape;407;p39"/>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Codes</a:t>
            </a:r>
            <a:endParaRPr/>
          </a:p>
        </p:txBody>
      </p:sp>
      <p:sp>
        <p:nvSpPr>
          <p:cNvPr id="408" name="Google Shape;408;p3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ph type="title"/>
          </p:nvPr>
        </p:nvSpPr>
        <p:spPr>
          <a:xfrm>
            <a:off x="311700" y="4917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The physics of antineutrinos in DUNE and determination of octant and δ</a:t>
            </a:r>
            <a:r>
              <a:rPr baseline="-25000" lang="en">
                <a:solidFill>
                  <a:schemeClr val="hlink"/>
                </a:solidFill>
                <a:uFill>
                  <a:noFill/>
                </a:uFill>
                <a:hlinkClick r:id="rId4"/>
              </a:rPr>
              <a:t>CP</a:t>
            </a:r>
            <a:r>
              <a:rPr lang="en"/>
              <a:t> </a:t>
            </a:r>
            <a:endParaRPr/>
          </a:p>
        </p:txBody>
      </p:sp>
      <p:sp>
        <p:nvSpPr>
          <p:cNvPr id="414" name="Google Shape;414;p40"/>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cos(π/2 + δ) = -sin(δ), so this formula is also proportional to sin(δ) if in the vacuum ideal situations. (ref page 386, 387)</a:t>
            </a:r>
            <a:endParaRPr/>
          </a:p>
        </p:txBody>
      </p:sp>
      <p:sp>
        <p:nvSpPr>
          <p:cNvPr id="415" name="Google Shape;415;p4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40"/>
          <p:cNvPicPr preferRelativeResize="0"/>
          <p:nvPr/>
        </p:nvPicPr>
        <p:blipFill rotWithShape="1">
          <a:blip r:embed="rId5">
            <a:alphaModFix/>
          </a:blip>
          <a:srcRect b="4651" l="0" r="0" t="8565"/>
          <a:stretch/>
        </p:blipFill>
        <p:spPr>
          <a:xfrm>
            <a:off x="0" y="3664925"/>
            <a:ext cx="9143999" cy="2325300"/>
          </a:xfrm>
          <a:prstGeom prst="rect">
            <a:avLst/>
          </a:prstGeom>
          <a:noFill/>
          <a:ln>
            <a:noFill/>
          </a:ln>
        </p:spPr>
      </p:pic>
      <p:grpSp>
        <p:nvGrpSpPr>
          <p:cNvPr id="417" name="Google Shape;417;p40"/>
          <p:cNvGrpSpPr/>
          <p:nvPr/>
        </p:nvGrpSpPr>
        <p:grpSpPr>
          <a:xfrm>
            <a:off x="305133" y="2314544"/>
            <a:ext cx="8533734" cy="1228455"/>
            <a:chOff x="514575" y="2314625"/>
            <a:chExt cx="6095525" cy="897796"/>
          </a:xfrm>
        </p:grpSpPr>
        <p:pic>
          <p:nvPicPr>
            <p:cNvPr id="418" name="Google Shape;418;p40"/>
            <p:cNvPicPr preferRelativeResize="0"/>
            <p:nvPr/>
          </p:nvPicPr>
          <p:blipFill rotWithShape="1">
            <a:blip r:embed="rId6">
              <a:alphaModFix/>
            </a:blip>
            <a:srcRect b="0" l="0" r="0" t="77926"/>
            <a:stretch/>
          </p:blipFill>
          <p:spPr>
            <a:xfrm>
              <a:off x="533150" y="2904846"/>
              <a:ext cx="3343275" cy="307575"/>
            </a:xfrm>
            <a:prstGeom prst="rect">
              <a:avLst/>
            </a:prstGeom>
            <a:noFill/>
            <a:ln>
              <a:noFill/>
            </a:ln>
          </p:spPr>
        </p:pic>
        <p:pic>
          <p:nvPicPr>
            <p:cNvPr id="419" name="Google Shape;419;p40"/>
            <p:cNvPicPr preferRelativeResize="0"/>
            <p:nvPr/>
          </p:nvPicPr>
          <p:blipFill rotWithShape="1">
            <a:blip r:embed="rId6">
              <a:alphaModFix/>
            </a:blip>
            <a:srcRect b="58982" l="0" r="0" t="0"/>
            <a:stretch/>
          </p:blipFill>
          <p:spPr>
            <a:xfrm>
              <a:off x="514575" y="2314625"/>
              <a:ext cx="3343275" cy="571525"/>
            </a:xfrm>
            <a:prstGeom prst="rect">
              <a:avLst/>
            </a:prstGeom>
            <a:noFill/>
            <a:ln>
              <a:noFill/>
            </a:ln>
          </p:spPr>
        </p:pic>
        <p:pic>
          <p:nvPicPr>
            <p:cNvPr id="420" name="Google Shape;420;p40"/>
            <p:cNvPicPr preferRelativeResize="0"/>
            <p:nvPr/>
          </p:nvPicPr>
          <p:blipFill rotWithShape="1">
            <a:blip r:embed="rId6">
              <a:alphaModFix/>
            </a:blip>
            <a:srcRect b="18822" l="8558" r="0" t="40159"/>
            <a:stretch/>
          </p:blipFill>
          <p:spPr>
            <a:xfrm>
              <a:off x="3553050" y="2314625"/>
              <a:ext cx="3057050" cy="5715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txBox="1"/>
          <p:nvPr>
            <p:ph type="title"/>
          </p:nvPr>
        </p:nvSpPr>
        <p:spPr>
          <a:xfrm>
            <a:off x="939950" y="667163"/>
            <a:ext cx="2804400" cy="83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800">
                <a:latin typeface="Helvetica Neue"/>
                <a:ea typeface="Helvetica Neue"/>
                <a:cs typeface="Helvetica Neue"/>
                <a:sym typeface="Helvetica Neue"/>
              </a:rPr>
              <a:t>Huber loss</a:t>
            </a:r>
            <a:endParaRPr b="1" sz="3800">
              <a:latin typeface="Helvetica Neue"/>
              <a:ea typeface="Helvetica Neue"/>
              <a:cs typeface="Helvetica Neue"/>
              <a:sym typeface="Helvetica Neue"/>
            </a:endParaRPr>
          </a:p>
        </p:txBody>
      </p:sp>
      <p:sp>
        <p:nvSpPr>
          <p:cNvPr id="426" name="Google Shape;426;p41"/>
          <p:cNvSpPr txBox="1"/>
          <p:nvPr>
            <p:ph idx="1" type="body"/>
          </p:nvPr>
        </p:nvSpPr>
        <p:spPr>
          <a:xfrm>
            <a:off x="5879100" y="1635638"/>
            <a:ext cx="2980200" cy="4555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solidFill>
                  <a:srgbClr val="292929"/>
                </a:solidFill>
                <a:highlight>
                  <a:srgbClr val="FFFFFF"/>
                </a:highlight>
                <a:latin typeface="Helvetica Neue"/>
                <a:ea typeface="Helvetica Neue"/>
                <a:cs typeface="Helvetica Neue"/>
                <a:sym typeface="Helvetica Neue"/>
              </a:rPr>
              <a:t>Huber = MSE + MAE</a:t>
            </a:r>
            <a:endParaRPr sz="2000">
              <a:solidFill>
                <a:srgbClr val="292929"/>
              </a:solidFill>
              <a:highlight>
                <a:srgbClr val="FFFFFF"/>
              </a:highlight>
              <a:latin typeface="Helvetica Neue"/>
              <a:ea typeface="Helvetica Neue"/>
              <a:cs typeface="Helvetica Neue"/>
              <a:sym typeface="Helvetica Neue"/>
            </a:endParaRPr>
          </a:p>
          <a:p>
            <a:pPr indent="0" lvl="0" marL="0" rtl="0" algn="l">
              <a:spcBef>
                <a:spcPts val="1200"/>
              </a:spcBef>
              <a:spcAft>
                <a:spcPts val="0"/>
              </a:spcAft>
              <a:buNone/>
            </a:pPr>
            <a:r>
              <a:rPr lang="en" sz="2000">
                <a:solidFill>
                  <a:srgbClr val="292929"/>
                </a:solidFill>
                <a:highlight>
                  <a:srgbClr val="FFFFFF"/>
                </a:highlight>
                <a:latin typeface="Helvetica Neue"/>
                <a:ea typeface="Helvetica Neue"/>
                <a:cs typeface="Helvetica Neue"/>
                <a:sym typeface="Helvetica Neue"/>
              </a:rPr>
              <a:t>MSE is more sensitive to outliers.</a:t>
            </a:r>
            <a:br>
              <a:rPr lang="en" sz="2000">
                <a:solidFill>
                  <a:srgbClr val="292929"/>
                </a:solidFill>
                <a:highlight>
                  <a:srgbClr val="FFFFFF"/>
                </a:highlight>
                <a:latin typeface="Helvetica Neue"/>
                <a:ea typeface="Helvetica Neue"/>
                <a:cs typeface="Helvetica Neue"/>
                <a:sym typeface="Helvetica Neue"/>
              </a:rPr>
            </a:br>
            <a:r>
              <a:rPr lang="en" sz="2000">
                <a:solidFill>
                  <a:srgbClr val="292929"/>
                </a:solidFill>
                <a:highlight>
                  <a:srgbClr val="FFFFFF"/>
                </a:highlight>
                <a:latin typeface="Helvetica Neue"/>
                <a:ea typeface="Helvetica Neue"/>
                <a:cs typeface="Helvetica Neue"/>
                <a:sym typeface="Helvetica Neue"/>
              </a:rPr>
              <a:t>⇒ </a:t>
            </a:r>
            <a:r>
              <a:rPr lang="en" sz="2000">
                <a:solidFill>
                  <a:srgbClr val="292929"/>
                </a:solidFill>
                <a:highlight>
                  <a:srgbClr val="FFFFFF"/>
                </a:highlight>
                <a:latin typeface="Helvetica Neue"/>
                <a:ea typeface="Helvetica Neue"/>
                <a:cs typeface="Helvetica Neue"/>
                <a:sym typeface="Helvetica Neue"/>
              </a:rPr>
              <a:t>improve the </a:t>
            </a:r>
            <a:r>
              <a:rPr b="1" lang="en" sz="2000">
                <a:solidFill>
                  <a:srgbClr val="292929"/>
                </a:solidFill>
                <a:highlight>
                  <a:srgbClr val="FFFFFF"/>
                </a:highlight>
                <a:latin typeface="Helvetica Neue"/>
                <a:ea typeface="Helvetica Neue"/>
                <a:cs typeface="Helvetica Neue"/>
                <a:sym typeface="Helvetica Neue"/>
              </a:rPr>
              <a:t>robustness</a:t>
            </a:r>
            <a:r>
              <a:rPr lang="en" sz="2000">
                <a:solidFill>
                  <a:srgbClr val="292929"/>
                </a:solidFill>
                <a:highlight>
                  <a:srgbClr val="FFFFFF"/>
                </a:highlight>
                <a:latin typeface="Helvetica Neue"/>
                <a:ea typeface="Helvetica Neue"/>
                <a:cs typeface="Helvetica Neue"/>
                <a:sym typeface="Helvetica Neue"/>
              </a:rPr>
              <a:t> of the MSE to outliers using MAE.</a:t>
            </a:r>
            <a:endParaRPr sz="2000">
              <a:solidFill>
                <a:srgbClr val="292929"/>
              </a:solidFill>
              <a:highlight>
                <a:srgbClr val="FFFFFF"/>
              </a:highlight>
              <a:latin typeface="Helvetica Neue"/>
              <a:ea typeface="Helvetica Neue"/>
              <a:cs typeface="Helvetica Neue"/>
              <a:sym typeface="Helvetica Neue"/>
            </a:endParaRPr>
          </a:p>
          <a:p>
            <a:pPr indent="0" lvl="0" marL="0" rtl="0" algn="l">
              <a:spcBef>
                <a:spcPts val="1200"/>
              </a:spcBef>
              <a:spcAft>
                <a:spcPts val="1200"/>
              </a:spcAft>
              <a:buNone/>
            </a:pPr>
            <a:r>
              <a:rPr lang="en" sz="2000">
                <a:solidFill>
                  <a:srgbClr val="292929"/>
                </a:solidFill>
                <a:highlight>
                  <a:srgbClr val="FFFFFF"/>
                </a:highlight>
                <a:latin typeface="Helvetica Neue"/>
                <a:ea typeface="Helvetica Neue"/>
                <a:cs typeface="Helvetica Neue"/>
                <a:sym typeface="Helvetica Neue"/>
              </a:rPr>
              <a:t>However, MAE is not stable around the minimum.</a:t>
            </a:r>
            <a:endParaRPr sz="2000">
              <a:solidFill>
                <a:srgbClr val="292929"/>
              </a:solidFill>
              <a:highlight>
                <a:srgbClr val="FFFFFF"/>
              </a:highlight>
              <a:latin typeface="Helvetica Neue"/>
              <a:ea typeface="Helvetica Neue"/>
              <a:cs typeface="Helvetica Neue"/>
              <a:sym typeface="Helvetica Neue"/>
            </a:endParaRPr>
          </a:p>
        </p:txBody>
      </p:sp>
      <p:sp>
        <p:nvSpPr>
          <p:cNvPr id="427" name="Google Shape;427;p4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41"/>
          <p:cNvPicPr preferRelativeResize="0"/>
          <p:nvPr/>
        </p:nvPicPr>
        <p:blipFill rotWithShape="1">
          <a:blip r:embed="rId3">
            <a:alphaModFix/>
          </a:blip>
          <a:srcRect b="0" l="0" r="8517" t="0"/>
          <a:stretch/>
        </p:blipFill>
        <p:spPr>
          <a:xfrm>
            <a:off x="27100" y="1576363"/>
            <a:ext cx="5576925" cy="4562475"/>
          </a:xfrm>
          <a:prstGeom prst="rect">
            <a:avLst/>
          </a:prstGeom>
          <a:noFill/>
          <a:ln>
            <a:noFill/>
          </a:ln>
        </p:spPr>
      </p:pic>
      <p:pic>
        <p:nvPicPr>
          <p:cNvPr id="429" name="Google Shape;429;p41"/>
          <p:cNvPicPr preferRelativeResize="0"/>
          <p:nvPr/>
        </p:nvPicPr>
        <p:blipFill>
          <a:blip r:embed="rId4">
            <a:alphaModFix/>
          </a:blip>
          <a:stretch>
            <a:fillRect/>
          </a:stretch>
        </p:blipFill>
        <p:spPr>
          <a:xfrm>
            <a:off x="4299013" y="907313"/>
            <a:ext cx="4200525" cy="1123950"/>
          </a:xfrm>
          <a:prstGeom prst="rect">
            <a:avLst/>
          </a:prstGeom>
          <a:noFill/>
          <a:ln>
            <a:noFill/>
          </a:ln>
        </p:spPr>
      </p:pic>
      <p:sp>
        <p:nvSpPr>
          <p:cNvPr id="430" name="Google Shape;430;p41"/>
          <p:cNvSpPr/>
          <p:nvPr/>
        </p:nvSpPr>
        <p:spPr>
          <a:xfrm>
            <a:off x="2055650" y="3394800"/>
            <a:ext cx="1688700" cy="220800"/>
          </a:xfrm>
          <a:prstGeom prst="roundRect">
            <a:avLst>
              <a:gd fmla="val 16667" name="adj"/>
            </a:avLst>
          </a:prstGeom>
          <a:noFill/>
          <a:ln cap="flat" cmpd="sng" w="28575">
            <a:solidFill>
              <a:srgbClr val="007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1" type="body"/>
          </p:nvPr>
        </p:nvSpPr>
        <p:spPr>
          <a:xfrm>
            <a:off x="7341800" y="5394213"/>
            <a:ext cx="1775100" cy="58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latin typeface="Helvetica Neue"/>
                <a:ea typeface="Helvetica Neue"/>
                <a:cs typeface="Helvetica Neue"/>
                <a:sym typeface="Helvetica Neue"/>
                <a:hlinkClick r:id="rId5"/>
              </a:rPr>
              <a:t>Huber loss</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620"/>
              <a:t>1.1 Neutrino Oscillation</a:t>
            </a:r>
            <a:endParaRPr b="1" sz="3620"/>
          </a:p>
        </p:txBody>
      </p:sp>
      <p:sp>
        <p:nvSpPr>
          <p:cNvPr id="76" name="Google Shape;76;p15"/>
          <p:cNvSpPr txBox="1"/>
          <p:nvPr>
            <p:ph idx="1" type="body"/>
          </p:nvPr>
        </p:nvSpPr>
        <p:spPr>
          <a:xfrm>
            <a:off x="381000" y="3463725"/>
            <a:ext cx="4515000" cy="3007200"/>
          </a:xfrm>
          <a:prstGeom prst="rect">
            <a:avLst/>
          </a:prstGeom>
        </p:spPr>
        <p:txBody>
          <a:bodyPr anchorCtr="0" anchor="t" bIns="91425" lIns="91425" spcFirstLastPara="1" rIns="91425" wrap="square" tIns="91425">
            <a:normAutofit/>
          </a:bodyPr>
          <a:lstStyle/>
          <a:p>
            <a:pPr indent="-382635" lvl="0" marL="457200" rtl="0" algn="l">
              <a:spcBef>
                <a:spcPts val="0"/>
              </a:spcBef>
              <a:spcAft>
                <a:spcPts val="0"/>
              </a:spcAft>
              <a:buSzPts val="2426"/>
              <a:buFont typeface="Helvetica Neue"/>
              <a:buChar char="●"/>
            </a:pPr>
            <a:r>
              <a:rPr lang="en" sz="2425">
                <a:latin typeface="Helvetica Neue"/>
                <a:ea typeface="Helvetica Neue"/>
                <a:cs typeface="Helvetica Neue"/>
                <a:sym typeface="Helvetica Neue"/>
              </a:rPr>
              <a:t>Superposition:</a:t>
            </a:r>
            <a:endParaRPr sz="2425">
              <a:latin typeface="Helvetica Neue"/>
              <a:ea typeface="Helvetica Neue"/>
              <a:cs typeface="Helvetica Neue"/>
              <a:sym typeface="Helvetica Neue"/>
            </a:endParaRPr>
          </a:p>
          <a:p>
            <a:pPr indent="-357235" lvl="1" marL="914400" rtl="0" algn="l">
              <a:spcBef>
                <a:spcPts val="0"/>
              </a:spcBef>
              <a:spcAft>
                <a:spcPts val="0"/>
              </a:spcAft>
              <a:buSzPts val="2026"/>
              <a:buFont typeface="Helvetica Neue"/>
              <a:buChar char="○"/>
            </a:pPr>
            <a:r>
              <a:rPr lang="en" sz="2025">
                <a:latin typeface="Helvetica Neue"/>
                <a:ea typeface="Helvetica Neue"/>
                <a:cs typeface="Helvetica Neue"/>
                <a:sym typeface="Helvetica Neue"/>
              </a:rPr>
              <a:t>The standard model neutrinos are theorized to be a superposition of mass eigenstates.</a:t>
            </a:r>
            <a:endParaRPr sz="2025">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Time evolution:</a:t>
            </a:r>
            <a:endParaRPr sz="2400">
              <a:latin typeface="Helvetica Neue"/>
              <a:ea typeface="Helvetica Neue"/>
              <a:cs typeface="Helvetica Neue"/>
              <a:sym typeface="Helvetica Neue"/>
            </a:endParaRPr>
          </a:p>
        </p:txBody>
      </p:sp>
      <p:sp>
        <p:nvSpPr>
          <p:cNvPr id="77" name="Google Shape;77;p1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78" name="Google Shape;78;p15"/>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pic>
        <p:nvPicPr>
          <p:cNvPr id="79" name="Google Shape;79;p15"/>
          <p:cNvPicPr preferRelativeResize="0"/>
          <p:nvPr/>
        </p:nvPicPr>
        <p:blipFill>
          <a:blip r:embed="rId3">
            <a:alphaModFix/>
          </a:blip>
          <a:stretch>
            <a:fillRect/>
          </a:stretch>
        </p:blipFill>
        <p:spPr>
          <a:xfrm>
            <a:off x="3491325" y="5348588"/>
            <a:ext cx="3939326" cy="846538"/>
          </a:xfrm>
          <a:prstGeom prst="rect">
            <a:avLst/>
          </a:prstGeom>
          <a:noFill/>
          <a:ln>
            <a:noFill/>
          </a:ln>
        </p:spPr>
      </p:pic>
      <p:pic>
        <p:nvPicPr>
          <p:cNvPr id="80" name="Google Shape;80;p15"/>
          <p:cNvPicPr preferRelativeResize="0"/>
          <p:nvPr/>
        </p:nvPicPr>
        <p:blipFill>
          <a:blip r:embed="rId4">
            <a:alphaModFix/>
          </a:blip>
          <a:stretch>
            <a:fillRect/>
          </a:stretch>
        </p:blipFill>
        <p:spPr>
          <a:xfrm>
            <a:off x="4896025" y="3737936"/>
            <a:ext cx="2712694" cy="1610662"/>
          </a:xfrm>
          <a:prstGeom prst="rect">
            <a:avLst/>
          </a:prstGeom>
          <a:noFill/>
          <a:ln>
            <a:noFill/>
          </a:ln>
        </p:spPr>
      </p:pic>
      <p:sp>
        <p:nvSpPr>
          <p:cNvPr id="81" name="Google Shape;81;p15"/>
          <p:cNvSpPr txBox="1"/>
          <p:nvPr/>
        </p:nvSpPr>
        <p:spPr>
          <a:xfrm>
            <a:off x="381000" y="1565225"/>
            <a:ext cx="8388900" cy="2064000"/>
          </a:xfrm>
          <a:prstGeom prst="rect">
            <a:avLst/>
          </a:prstGeom>
          <a:noFill/>
          <a:ln>
            <a:noFill/>
          </a:ln>
        </p:spPr>
        <p:txBody>
          <a:bodyPr anchorCtr="0" anchor="t" bIns="91425" lIns="91425" spcFirstLastPara="1" rIns="91425" wrap="square" tIns="91425">
            <a:spAutoFit/>
          </a:bodyPr>
          <a:lstStyle/>
          <a:p>
            <a:pPr indent="-382635" lvl="0" marL="457200" rtl="0" algn="l">
              <a:lnSpc>
                <a:spcPct val="115000"/>
              </a:lnSpc>
              <a:spcBef>
                <a:spcPts val="0"/>
              </a:spcBef>
              <a:spcAft>
                <a:spcPts val="0"/>
              </a:spcAft>
              <a:buClr>
                <a:schemeClr val="dk2"/>
              </a:buClr>
              <a:buSzPts val="2426"/>
              <a:buFont typeface="Helvetica Neue"/>
              <a:buChar char="●"/>
            </a:pPr>
            <a:r>
              <a:rPr lang="en" sz="2425">
                <a:solidFill>
                  <a:schemeClr val="dk2"/>
                </a:solidFill>
                <a:latin typeface="Helvetica Neue"/>
                <a:ea typeface="Helvetica Neue"/>
                <a:cs typeface="Helvetica Neue"/>
                <a:sym typeface="Helvetica Neue"/>
              </a:rPr>
              <a:t>Mass Eigenstates:</a:t>
            </a:r>
            <a:endParaRPr sz="2425">
              <a:solidFill>
                <a:schemeClr val="dk2"/>
              </a:solidFill>
              <a:latin typeface="Helvetica Neue"/>
              <a:ea typeface="Helvetica Neue"/>
              <a:cs typeface="Helvetica Neue"/>
              <a:sym typeface="Helvetica Neue"/>
            </a:endParaRPr>
          </a:p>
          <a:p>
            <a:pPr indent="-357235" lvl="1" marL="914400" rtl="0" algn="l">
              <a:lnSpc>
                <a:spcPct val="115000"/>
              </a:lnSpc>
              <a:spcBef>
                <a:spcPts val="0"/>
              </a:spcBef>
              <a:spcAft>
                <a:spcPts val="0"/>
              </a:spcAft>
              <a:buClr>
                <a:schemeClr val="dk2"/>
              </a:buClr>
              <a:buSzPts val="2026"/>
              <a:buFont typeface="Helvetica Neue"/>
              <a:buChar char="○"/>
            </a:pPr>
            <a:r>
              <a:rPr lang="en" sz="2025">
                <a:solidFill>
                  <a:schemeClr val="dk2"/>
                </a:solidFill>
                <a:latin typeface="Helvetica Neue"/>
                <a:ea typeface="Helvetica Neue"/>
                <a:cs typeface="Helvetica Neue"/>
                <a:sym typeface="Helvetica Neue"/>
              </a:rPr>
              <a:t>The eigenstates to the free Hamiltonian are mass eigenstates.</a:t>
            </a:r>
            <a:endParaRPr sz="2025">
              <a:solidFill>
                <a:schemeClr val="dk2"/>
              </a:solidFill>
              <a:latin typeface="Helvetica Neue"/>
              <a:ea typeface="Helvetica Neue"/>
              <a:cs typeface="Helvetica Neue"/>
              <a:sym typeface="Helvetica Neue"/>
            </a:endParaRPr>
          </a:p>
          <a:p>
            <a:pPr indent="-382635" lvl="0" marL="457200" rtl="0" algn="l">
              <a:lnSpc>
                <a:spcPct val="115000"/>
              </a:lnSpc>
              <a:spcBef>
                <a:spcPts val="0"/>
              </a:spcBef>
              <a:spcAft>
                <a:spcPts val="0"/>
              </a:spcAft>
              <a:buClr>
                <a:schemeClr val="dk2"/>
              </a:buClr>
              <a:buSzPts val="2426"/>
              <a:buFont typeface="Helvetica Neue"/>
              <a:buChar char="●"/>
            </a:pPr>
            <a:r>
              <a:rPr lang="en" sz="2425">
                <a:solidFill>
                  <a:schemeClr val="dk2"/>
                </a:solidFill>
                <a:latin typeface="Helvetica Neue"/>
                <a:ea typeface="Helvetica Neue"/>
                <a:cs typeface="Helvetica Neue"/>
                <a:sym typeface="Helvetica Neue"/>
              </a:rPr>
              <a:t>Flavor Eigenstates:</a:t>
            </a:r>
            <a:endParaRPr sz="2425">
              <a:solidFill>
                <a:schemeClr val="dk2"/>
              </a:solidFill>
              <a:latin typeface="Helvetica Neue"/>
              <a:ea typeface="Helvetica Neue"/>
              <a:cs typeface="Helvetica Neue"/>
              <a:sym typeface="Helvetica Neue"/>
            </a:endParaRPr>
          </a:p>
          <a:p>
            <a:pPr indent="-355600" lvl="1" marL="914400" rtl="0" algn="l">
              <a:lnSpc>
                <a:spcPct val="115000"/>
              </a:lnSpc>
              <a:spcBef>
                <a:spcPts val="0"/>
              </a:spcBef>
              <a:spcAft>
                <a:spcPts val="0"/>
              </a:spcAft>
              <a:buClr>
                <a:schemeClr val="dk2"/>
              </a:buClr>
              <a:buSzPts val="2000"/>
              <a:buFont typeface="Helvetica Neue"/>
              <a:buChar char="○"/>
            </a:pPr>
            <a:r>
              <a:rPr lang="en" sz="2000">
                <a:solidFill>
                  <a:schemeClr val="dk2"/>
                </a:solidFill>
                <a:latin typeface="Helvetica Neue"/>
                <a:ea typeface="Helvetica Neue"/>
                <a:cs typeface="Helvetica Neue"/>
                <a:sym typeface="Helvetica Neue"/>
              </a:rPr>
              <a:t>The eigenstates to the interaction Hamiltonian are flavor eigenstates.</a:t>
            </a:r>
            <a:endParaRPr sz="2000">
              <a:solidFill>
                <a:schemeClr val="dk2"/>
              </a:solidFill>
              <a:latin typeface="Helvetica Neue"/>
              <a:ea typeface="Helvetica Neue"/>
              <a:cs typeface="Helvetica Neue"/>
              <a:sym typeface="Helvetica Neue"/>
            </a:endParaRPr>
          </a:p>
        </p:txBody>
      </p:sp>
      <p:sp>
        <p:nvSpPr>
          <p:cNvPr id="82" name="Google Shape;82;p15"/>
          <p:cNvSpPr txBox="1"/>
          <p:nvPr/>
        </p:nvSpPr>
        <p:spPr>
          <a:xfrm>
            <a:off x="1905550" y="6395425"/>
            <a:ext cx="6671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000">
                <a:latin typeface="Times New Roman"/>
                <a:ea typeface="Times New Roman"/>
                <a:cs typeface="Times New Roman"/>
                <a:sym typeface="Times New Roman"/>
              </a:rPr>
              <a:t>A. Donini, M.B. Gavela, P. </a:t>
            </a:r>
            <a:r>
              <a:rPr lang="en" sz="1000">
                <a:latin typeface="Times New Roman"/>
                <a:ea typeface="Times New Roman"/>
                <a:cs typeface="Times New Roman"/>
                <a:sym typeface="Times New Roman"/>
              </a:rPr>
              <a:t>Hernández</a:t>
            </a:r>
            <a:r>
              <a:rPr lang="en" sz="1000">
                <a:latin typeface="Times New Roman"/>
                <a:ea typeface="Times New Roman"/>
                <a:cs typeface="Times New Roman"/>
                <a:sym typeface="Times New Roman"/>
              </a:rPr>
              <a:t>, S. Rigolin, Neutrino mixing and CP-violation, Nuclear Physics B. 574 (2000) 23–42.</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2"/>
          <p:cNvSpPr txBox="1"/>
          <p:nvPr>
            <p:ph idx="1" type="body"/>
          </p:nvPr>
        </p:nvSpPr>
        <p:spPr>
          <a:xfrm>
            <a:off x="689250" y="1151400"/>
            <a:ext cx="1964100" cy="83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latin typeface="Helvetica Neue"/>
                <a:ea typeface="Helvetica Neue"/>
                <a:cs typeface="Helvetica Neue"/>
                <a:sym typeface="Helvetica Neue"/>
                <a:hlinkClick r:id="rId3"/>
              </a:rPr>
              <a:t>Loss functions MAE vs MSE</a:t>
            </a:r>
            <a:endParaRPr>
              <a:latin typeface="Helvetica Neue"/>
              <a:ea typeface="Helvetica Neue"/>
              <a:cs typeface="Helvetica Neue"/>
              <a:sym typeface="Helvetica Neue"/>
            </a:endParaRPr>
          </a:p>
        </p:txBody>
      </p:sp>
      <p:sp>
        <p:nvSpPr>
          <p:cNvPr id="437" name="Google Shape;437;p4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42"/>
          <p:cNvPicPr preferRelativeResize="0"/>
          <p:nvPr/>
        </p:nvPicPr>
        <p:blipFill>
          <a:blip r:embed="rId4">
            <a:alphaModFix/>
          </a:blip>
          <a:stretch>
            <a:fillRect/>
          </a:stretch>
        </p:blipFill>
        <p:spPr>
          <a:xfrm>
            <a:off x="2358750" y="1143000"/>
            <a:ext cx="6096000" cy="4572000"/>
          </a:xfrm>
          <a:prstGeom prst="rect">
            <a:avLst/>
          </a:prstGeom>
          <a:noFill/>
          <a:ln>
            <a:noFill/>
          </a:ln>
        </p:spPr>
      </p:pic>
      <p:sp>
        <p:nvSpPr>
          <p:cNvPr id="439" name="Google Shape;439;p42"/>
          <p:cNvSpPr txBox="1"/>
          <p:nvPr/>
        </p:nvSpPr>
        <p:spPr>
          <a:xfrm>
            <a:off x="818650" y="4147000"/>
            <a:ext cx="3247800" cy="954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741C78"/>
                </a:solidFill>
                <a:latin typeface="Helvetica Neue"/>
                <a:ea typeface="Helvetica Neue"/>
                <a:cs typeface="Helvetica Neue"/>
                <a:sym typeface="Helvetica Neue"/>
              </a:rPr>
              <a:t>Unstable around the local minimum!</a:t>
            </a:r>
            <a:endParaRPr b="1" sz="2500">
              <a:solidFill>
                <a:srgbClr val="741C78"/>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311700" y="948967"/>
            <a:ext cx="8520600" cy="76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3000">
                <a:latin typeface="Times New Roman"/>
                <a:ea typeface="Times New Roman"/>
                <a:cs typeface="Times New Roman"/>
                <a:sym typeface="Times New Roman"/>
              </a:rPr>
              <a:t>θ</a:t>
            </a:r>
            <a:r>
              <a:rPr b="1" baseline="-25000" i="1" lang="en" sz="3000">
                <a:latin typeface="Times New Roman"/>
                <a:ea typeface="Times New Roman"/>
                <a:cs typeface="Times New Roman"/>
                <a:sym typeface="Times New Roman"/>
              </a:rPr>
              <a:t>23</a:t>
            </a:r>
            <a:r>
              <a:rPr b="1" i="1" lang="en" sz="3000">
                <a:latin typeface="Times New Roman"/>
                <a:ea typeface="Times New Roman"/>
                <a:cs typeface="Times New Roman"/>
                <a:sym typeface="Times New Roman"/>
              </a:rPr>
              <a:t>  </a:t>
            </a:r>
            <a:r>
              <a:rPr b="1" lang="en" sz="3000">
                <a:latin typeface="Helvetica Neue"/>
                <a:ea typeface="Helvetica Neue"/>
                <a:cs typeface="Helvetica Neue"/>
                <a:sym typeface="Helvetica Neue"/>
              </a:rPr>
              <a:t>Loss </a:t>
            </a:r>
            <a:r>
              <a:rPr b="1" lang="en" sz="3000">
                <a:latin typeface="Helvetica Neue"/>
                <a:ea typeface="Helvetica Neue"/>
                <a:cs typeface="Helvetica Neue"/>
                <a:sym typeface="Helvetica Neue"/>
              </a:rPr>
              <a:t>curves (before normalization)</a:t>
            </a:r>
            <a:endParaRPr b="1" sz="3000">
              <a:latin typeface="Helvetica Neue"/>
              <a:ea typeface="Helvetica Neue"/>
              <a:cs typeface="Helvetica Neue"/>
              <a:sym typeface="Helvetica Neue"/>
            </a:endParaRPr>
          </a:p>
        </p:txBody>
      </p:sp>
      <p:sp>
        <p:nvSpPr>
          <p:cNvPr id="445" name="Google Shape;445;p43"/>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46" name="Google Shape;446;p43"/>
          <p:cNvGrpSpPr/>
          <p:nvPr/>
        </p:nvGrpSpPr>
        <p:grpSpPr>
          <a:xfrm>
            <a:off x="0" y="1778025"/>
            <a:ext cx="9144000" cy="3019050"/>
            <a:chOff x="0" y="254025"/>
            <a:chExt cx="9144000" cy="3019050"/>
          </a:xfrm>
        </p:grpSpPr>
        <p:pic>
          <p:nvPicPr>
            <p:cNvPr id="447" name="Google Shape;447;p43"/>
            <p:cNvPicPr preferRelativeResize="0"/>
            <p:nvPr/>
          </p:nvPicPr>
          <p:blipFill>
            <a:blip r:embed="rId3">
              <a:alphaModFix/>
            </a:blip>
            <a:stretch>
              <a:fillRect/>
            </a:stretch>
          </p:blipFill>
          <p:spPr>
            <a:xfrm>
              <a:off x="4572000" y="415575"/>
              <a:ext cx="4572000" cy="2857500"/>
            </a:xfrm>
            <a:prstGeom prst="rect">
              <a:avLst/>
            </a:prstGeom>
            <a:noFill/>
            <a:ln>
              <a:noFill/>
            </a:ln>
          </p:spPr>
        </p:pic>
        <p:pic>
          <p:nvPicPr>
            <p:cNvPr id="448" name="Google Shape;448;p43"/>
            <p:cNvPicPr preferRelativeResize="0"/>
            <p:nvPr/>
          </p:nvPicPr>
          <p:blipFill>
            <a:blip r:embed="rId4">
              <a:alphaModFix/>
            </a:blip>
            <a:stretch>
              <a:fillRect/>
            </a:stretch>
          </p:blipFill>
          <p:spPr>
            <a:xfrm>
              <a:off x="0" y="415575"/>
              <a:ext cx="4572000" cy="2857500"/>
            </a:xfrm>
            <a:prstGeom prst="rect">
              <a:avLst/>
            </a:prstGeom>
            <a:noFill/>
            <a:ln>
              <a:noFill/>
            </a:ln>
          </p:spPr>
        </p:pic>
        <p:sp>
          <p:nvSpPr>
            <p:cNvPr id="449" name="Google Shape;449;p43"/>
            <p:cNvSpPr txBox="1"/>
            <p:nvPr/>
          </p:nvSpPr>
          <p:spPr>
            <a:xfrm>
              <a:off x="6289975" y="254025"/>
              <a:ext cx="12348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Helvetica Neue"/>
                  <a:ea typeface="Helvetica Neue"/>
                  <a:cs typeface="Helvetica Neue"/>
                  <a:sym typeface="Helvetica Neue"/>
                </a:rPr>
                <a:t>Huber</a:t>
              </a:r>
              <a:endParaRPr sz="1900">
                <a:latin typeface="Helvetica Neue"/>
                <a:ea typeface="Helvetica Neue"/>
                <a:cs typeface="Helvetica Neue"/>
                <a:sym typeface="Helvetica Neue"/>
              </a:endParaRPr>
            </a:p>
          </p:txBody>
        </p:sp>
        <p:sp>
          <p:nvSpPr>
            <p:cNvPr id="450" name="Google Shape;450;p43"/>
            <p:cNvSpPr txBox="1"/>
            <p:nvPr/>
          </p:nvSpPr>
          <p:spPr>
            <a:xfrm>
              <a:off x="1668600" y="254025"/>
              <a:ext cx="12348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Helvetica Neue"/>
                  <a:ea typeface="Helvetica Neue"/>
                  <a:cs typeface="Helvetica Neue"/>
                  <a:sym typeface="Helvetica Neue"/>
                </a:rPr>
                <a:t>MSE</a:t>
              </a:r>
              <a:endParaRPr sz="1900">
                <a:latin typeface="Helvetica Neue"/>
                <a:ea typeface="Helvetica Neue"/>
                <a:cs typeface="Helvetica Neue"/>
                <a:sym typeface="Helvetica Neue"/>
              </a:endParaRPr>
            </a:p>
          </p:txBody>
        </p:sp>
      </p:grpSp>
      <p:sp>
        <p:nvSpPr>
          <p:cNvPr id="451" name="Google Shape;451;p43"/>
          <p:cNvSpPr txBox="1"/>
          <p:nvPr/>
        </p:nvSpPr>
        <p:spPr>
          <a:xfrm>
            <a:off x="1290600" y="5203750"/>
            <a:ext cx="6562800" cy="477000"/>
          </a:xfrm>
          <a:prstGeom prst="rect">
            <a:avLst/>
          </a:prstGeom>
          <a:solidFill>
            <a:schemeClr val="lt1"/>
          </a:solidFill>
          <a:ln>
            <a:noFill/>
          </a:ln>
        </p:spPr>
        <p:txBody>
          <a:bodyPr anchorCtr="0" anchor="ctr" bIns="91425" lIns="91425" spcFirstLastPara="1" rIns="91425" wrap="square" tIns="91425">
            <a:noAutofit/>
          </a:bodyPr>
          <a:lstStyle/>
          <a:p>
            <a:pPr indent="-387350" lvl="0" marL="457200" rtl="0" algn="l">
              <a:spcBef>
                <a:spcPts val="0"/>
              </a:spcBef>
              <a:spcAft>
                <a:spcPts val="0"/>
              </a:spcAft>
              <a:buSzPts val="2500"/>
              <a:buFont typeface="Helvetica Neue"/>
              <a:buChar char="●"/>
            </a:pPr>
            <a:r>
              <a:rPr lang="en" sz="2500">
                <a:latin typeface="Helvetica Neue"/>
                <a:ea typeface="Helvetica Neue"/>
                <a:cs typeface="Helvetica Neue"/>
                <a:sym typeface="Helvetica Neue"/>
              </a:rPr>
              <a:t>Large </a:t>
            </a:r>
            <a:r>
              <a:rPr lang="en" sz="2500">
                <a:latin typeface="Helvetica Neue"/>
                <a:ea typeface="Helvetica Neue"/>
                <a:cs typeface="Helvetica Neue"/>
                <a:sym typeface="Helvetica Neue"/>
              </a:rPr>
              <a:t>fluctuations</a:t>
            </a:r>
            <a:r>
              <a:rPr lang="en" sz="2500">
                <a:latin typeface="Helvetica Neue"/>
                <a:ea typeface="Helvetica Neue"/>
                <a:cs typeface="Helvetica Neue"/>
                <a:sym typeface="Helvetica Neue"/>
              </a:rPr>
              <a:t> if no </a:t>
            </a:r>
            <a:r>
              <a:rPr lang="en" sz="2500">
                <a:latin typeface="Helvetica Neue"/>
                <a:ea typeface="Helvetica Neue"/>
                <a:cs typeface="Helvetica Neue"/>
                <a:sym typeface="Helvetica Neue"/>
              </a:rPr>
              <a:t>normalization</a:t>
            </a:r>
            <a:r>
              <a:rPr lang="en" sz="2500">
                <a:latin typeface="Helvetica Neue"/>
                <a:ea typeface="Helvetica Neue"/>
                <a:cs typeface="Helvetica Neue"/>
                <a:sym typeface="Helvetica Neue"/>
              </a:rPr>
              <a:t>!</a:t>
            </a:r>
            <a:endParaRPr sz="2500">
              <a:latin typeface="Helvetica Neue"/>
              <a:ea typeface="Helvetica Neue"/>
              <a:cs typeface="Helvetica Neue"/>
              <a:sym typeface="Helvetica Neue"/>
            </a:endParaRPr>
          </a:p>
          <a:p>
            <a:pPr indent="-387350" lvl="0" marL="457200" rtl="0" algn="l">
              <a:spcBef>
                <a:spcPts val="0"/>
              </a:spcBef>
              <a:spcAft>
                <a:spcPts val="0"/>
              </a:spcAft>
              <a:buSzPts val="2500"/>
              <a:buFont typeface="Helvetica Neue"/>
              <a:buChar char="●"/>
            </a:pPr>
            <a:r>
              <a:rPr lang="en" sz="2500">
                <a:latin typeface="Helvetica Neue"/>
                <a:ea typeface="Helvetica Neue"/>
                <a:cs typeface="Helvetica Neue"/>
                <a:sym typeface="Helvetica Neue"/>
              </a:rPr>
              <a:t>Huber loss can zoom out the large loss!</a:t>
            </a:r>
            <a:endParaRPr sz="25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44"/>
          <p:cNvPicPr preferRelativeResize="0"/>
          <p:nvPr/>
        </p:nvPicPr>
        <p:blipFill>
          <a:blip r:embed="rId3">
            <a:alphaModFix/>
          </a:blip>
          <a:stretch>
            <a:fillRect/>
          </a:stretch>
        </p:blipFill>
        <p:spPr>
          <a:xfrm>
            <a:off x="2443450" y="149900"/>
            <a:ext cx="6236449" cy="6236449"/>
          </a:xfrm>
          <a:prstGeom prst="rect">
            <a:avLst/>
          </a:prstGeom>
          <a:noFill/>
          <a:ln>
            <a:noFill/>
          </a:ln>
        </p:spPr>
      </p:pic>
      <p:sp>
        <p:nvSpPr>
          <p:cNvPr id="457" name="Google Shape;457;p44"/>
          <p:cNvSpPr txBox="1"/>
          <p:nvPr>
            <p:ph type="title"/>
          </p:nvPr>
        </p:nvSpPr>
        <p:spPr>
          <a:xfrm>
            <a:off x="464100" y="657592"/>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720">
                <a:solidFill>
                  <a:srgbClr val="741C78"/>
                </a:solidFill>
                <a:latin typeface="Helvetica Neue"/>
                <a:ea typeface="Helvetica Neue"/>
                <a:cs typeface="Helvetica Neue"/>
                <a:sym typeface="Helvetica Neue"/>
              </a:rPr>
              <a:t>Noisy </a:t>
            </a:r>
            <a:endParaRPr b="1" sz="3720">
              <a:solidFill>
                <a:srgbClr val="741C78"/>
              </a:solidFill>
              <a:latin typeface="Helvetica Neue"/>
              <a:ea typeface="Helvetica Neue"/>
              <a:cs typeface="Helvetica Neue"/>
              <a:sym typeface="Helvetica Neue"/>
            </a:endParaRPr>
          </a:p>
          <a:p>
            <a:pPr indent="0" lvl="0" marL="0" rtl="0" algn="l">
              <a:spcBef>
                <a:spcPts val="0"/>
              </a:spcBef>
              <a:spcAft>
                <a:spcPts val="0"/>
              </a:spcAft>
              <a:buSzPts val="990"/>
              <a:buNone/>
            </a:pPr>
            <a:r>
              <a:rPr b="1" lang="en" sz="3720">
                <a:solidFill>
                  <a:srgbClr val="741C78"/>
                </a:solidFill>
                <a:latin typeface="Helvetica Neue"/>
                <a:ea typeface="Helvetica Neue"/>
                <a:cs typeface="Helvetica Neue"/>
                <a:sym typeface="Helvetica Neue"/>
              </a:rPr>
              <a:t>figures</a:t>
            </a:r>
            <a:endParaRPr b="1" sz="3720">
              <a:solidFill>
                <a:srgbClr val="741C78"/>
              </a:solidFill>
              <a:latin typeface="Helvetica Neue"/>
              <a:ea typeface="Helvetica Neue"/>
              <a:cs typeface="Helvetica Neue"/>
              <a:sym typeface="Helvetica Neue"/>
            </a:endParaRPr>
          </a:p>
        </p:txBody>
      </p:sp>
      <p:sp>
        <p:nvSpPr>
          <p:cNvPr id="458" name="Google Shape;458;p4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45"/>
          <p:cNvPicPr preferRelativeResize="0"/>
          <p:nvPr/>
        </p:nvPicPr>
        <p:blipFill>
          <a:blip r:embed="rId3">
            <a:alphaModFix/>
          </a:blip>
          <a:stretch>
            <a:fillRect/>
          </a:stretch>
        </p:blipFill>
        <p:spPr>
          <a:xfrm>
            <a:off x="-12" y="25"/>
            <a:ext cx="2371725" cy="6858000"/>
          </a:xfrm>
          <a:prstGeom prst="rect">
            <a:avLst/>
          </a:prstGeom>
          <a:noFill/>
          <a:ln>
            <a:noFill/>
          </a:ln>
        </p:spPr>
      </p:pic>
      <p:pic>
        <p:nvPicPr>
          <p:cNvPr id="467" name="Google Shape;467;p45"/>
          <p:cNvPicPr preferRelativeResize="0"/>
          <p:nvPr/>
        </p:nvPicPr>
        <p:blipFill>
          <a:blip r:embed="rId4">
            <a:alphaModFix/>
          </a:blip>
          <a:stretch>
            <a:fillRect/>
          </a:stretch>
        </p:blipFill>
        <p:spPr>
          <a:xfrm>
            <a:off x="5152824" y="2863238"/>
            <a:ext cx="3991176" cy="3569925"/>
          </a:xfrm>
          <a:prstGeom prst="rect">
            <a:avLst/>
          </a:prstGeom>
          <a:noFill/>
          <a:ln>
            <a:noFill/>
          </a:ln>
        </p:spPr>
      </p:pic>
      <p:pic>
        <p:nvPicPr>
          <p:cNvPr id="468" name="Google Shape;468;p45"/>
          <p:cNvPicPr preferRelativeResize="0"/>
          <p:nvPr/>
        </p:nvPicPr>
        <p:blipFill rotWithShape="1">
          <a:blip r:embed="rId5">
            <a:alphaModFix/>
          </a:blip>
          <a:srcRect b="0" l="0" r="0" t="0"/>
          <a:stretch/>
        </p:blipFill>
        <p:spPr>
          <a:xfrm>
            <a:off x="2781100" y="-12"/>
            <a:ext cx="2371725" cy="6858000"/>
          </a:xfrm>
          <a:prstGeom prst="rect">
            <a:avLst/>
          </a:prstGeom>
          <a:noFill/>
          <a:ln>
            <a:noFill/>
          </a:ln>
        </p:spPr>
      </p:pic>
      <p:sp>
        <p:nvSpPr>
          <p:cNvPr id="469" name="Google Shape;469;p45"/>
          <p:cNvSpPr txBox="1"/>
          <p:nvPr/>
        </p:nvSpPr>
        <p:spPr>
          <a:xfrm>
            <a:off x="4571675" y="1503650"/>
            <a:ext cx="307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30000" i="1" lang="en" sz="3000">
                <a:solidFill>
                  <a:srgbClr val="741C78"/>
                </a:solidFill>
                <a:latin typeface="Times New Roman"/>
                <a:ea typeface="Times New Roman"/>
                <a:cs typeface="Times New Roman"/>
                <a:sym typeface="Times New Roman"/>
              </a:rPr>
              <a:t>reg</a:t>
            </a:r>
            <a:r>
              <a:rPr b="1" baseline="-25000" i="1" lang="en" sz="3000">
                <a:solidFill>
                  <a:srgbClr val="741C78"/>
                </a:solidFill>
                <a:latin typeface="Times New Roman"/>
                <a:ea typeface="Times New Roman"/>
                <a:cs typeface="Times New Roman"/>
                <a:sym typeface="Times New Roman"/>
              </a:rPr>
              <a:t>cp </a:t>
            </a:r>
            <a:endParaRPr b="1" baseline="-25000" i="1" sz="3000">
              <a:solidFill>
                <a:srgbClr val="741C78"/>
              </a:solidFill>
              <a:latin typeface="Times New Roman"/>
              <a:ea typeface="Times New Roman"/>
              <a:cs typeface="Times New Roman"/>
              <a:sym typeface="Times New Roman"/>
            </a:endParaRPr>
          </a:p>
        </p:txBody>
      </p:sp>
      <p:sp>
        <p:nvSpPr>
          <p:cNvPr id="470" name="Google Shape;470;p45"/>
          <p:cNvSpPr txBox="1"/>
          <p:nvPr/>
        </p:nvSpPr>
        <p:spPr>
          <a:xfrm>
            <a:off x="1749450" y="1503650"/>
            <a:ext cx="307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θ</a:t>
            </a:r>
            <a:r>
              <a:rPr b="1" baseline="-25000" i="1" lang="en" sz="3000">
                <a:solidFill>
                  <a:srgbClr val="741C78"/>
                </a:solidFill>
                <a:latin typeface="Times New Roman"/>
                <a:ea typeface="Times New Roman"/>
                <a:cs typeface="Times New Roman"/>
                <a:sym typeface="Times New Roman"/>
              </a:rPr>
              <a:t>23</a:t>
            </a:r>
            <a:endParaRPr b="1" baseline="-25000" i="1" sz="3000">
              <a:solidFill>
                <a:srgbClr val="741C78"/>
              </a:solidFill>
              <a:latin typeface="Times New Roman"/>
              <a:ea typeface="Times New Roman"/>
              <a:cs typeface="Times New Roman"/>
              <a:sym typeface="Times New Roman"/>
            </a:endParaRPr>
          </a:p>
        </p:txBody>
      </p:sp>
      <p:sp>
        <p:nvSpPr>
          <p:cNvPr id="471" name="Google Shape;471;p45"/>
          <p:cNvSpPr txBox="1"/>
          <p:nvPr/>
        </p:nvSpPr>
        <p:spPr>
          <a:xfrm>
            <a:off x="6925075" y="5670925"/>
            <a:ext cx="307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741C78"/>
                </a:solidFill>
                <a:latin typeface="Times New Roman"/>
                <a:ea typeface="Times New Roman"/>
                <a:cs typeface="Times New Roman"/>
                <a:sym typeface="Times New Roman"/>
              </a:rPr>
              <a:t>δ</a:t>
            </a:r>
            <a:r>
              <a:rPr b="1" baseline="30000" i="1" lang="en" sz="3000">
                <a:solidFill>
                  <a:srgbClr val="741C78"/>
                </a:solidFill>
                <a:latin typeface="Times New Roman"/>
                <a:ea typeface="Times New Roman"/>
                <a:cs typeface="Times New Roman"/>
                <a:sym typeface="Times New Roman"/>
              </a:rPr>
              <a:t>cla</a:t>
            </a:r>
            <a:r>
              <a:rPr b="1" baseline="-25000" i="1" lang="en" sz="3000">
                <a:solidFill>
                  <a:srgbClr val="741C78"/>
                </a:solidFill>
                <a:latin typeface="Times New Roman"/>
                <a:ea typeface="Times New Roman"/>
                <a:cs typeface="Times New Roman"/>
                <a:sym typeface="Times New Roman"/>
              </a:rPr>
              <a:t>cp </a:t>
            </a:r>
            <a:endParaRPr b="1" baseline="-25000" i="1" sz="3000">
              <a:solidFill>
                <a:srgbClr val="741C78"/>
              </a:solidFill>
              <a:latin typeface="Times New Roman"/>
              <a:ea typeface="Times New Roman"/>
              <a:cs typeface="Times New Roman"/>
              <a:sym typeface="Times New Roman"/>
            </a:endParaRPr>
          </a:p>
        </p:txBody>
      </p:sp>
      <p:sp>
        <p:nvSpPr>
          <p:cNvPr id="472" name="Google Shape;472;p45"/>
          <p:cNvSpPr txBox="1"/>
          <p:nvPr/>
        </p:nvSpPr>
        <p:spPr>
          <a:xfrm>
            <a:off x="5685600" y="888050"/>
            <a:ext cx="2925600" cy="12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741C78"/>
                </a:solidFill>
                <a:latin typeface="Helvetica Neue"/>
                <a:ea typeface="Helvetica Neue"/>
                <a:cs typeface="Helvetica Neue"/>
                <a:sym typeface="Helvetica Neue"/>
              </a:rPr>
              <a:t>Noisy model structures</a:t>
            </a:r>
            <a:endParaRPr b="1" sz="3500">
              <a:solidFill>
                <a:srgbClr val="741C78"/>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8" name="Google Shape;478;p46"/>
          <p:cNvPicPr preferRelativeResize="0"/>
          <p:nvPr/>
        </p:nvPicPr>
        <p:blipFill>
          <a:blip r:embed="rId3">
            <a:alphaModFix/>
          </a:blip>
          <a:stretch>
            <a:fillRect/>
          </a:stretch>
        </p:blipFill>
        <p:spPr>
          <a:xfrm>
            <a:off x="0" y="2328250"/>
            <a:ext cx="4571999" cy="3572821"/>
          </a:xfrm>
          <a:prstGeom prst="rect">
            <a:avLst/>
          </a:prstGeom>
          <a:noFill/>
          <a:ln>
            <a:noFill/>
          </a:ln>
        </p:spPr>
      </p:pic>
      <p:pic>
        <p:nvPicPr>
          <p:cNvPr id="479" name="Google Shape;479;p46"/>
          <p:cNvPicPr preferRelativeResize="0"/>
          <p:nvPr/>
        </p:nvPicPr>
        <p:blipFill>
          <a:blip r:embed="rId3">
            <a:alphaModFix/>
          </a:blip>
          <a:stretch>
            <a:fillRect/>
          </a:stretch>
        </p:blipFill>
        <p:spPr>
          <a:xfrm>
            <a:off x="4572000" y="2328250"/>
            <a:ext cx="4571999" cy="3572821"/>
          </a:xfrm>
          <a:prstGeom prst="rect">
            <a:avLst/>
          </a:prstGeom>
          <a:noFill/>
          <a:ln>
            <a:noFill/>
          </a:ln>
        </p:spPr>
      </p:pic>
      <p:sp>
        <p:nvSpPr>
          <p:cNvPr id="480" name="Google Shape;480;p46"/>
          <p:cNvSpPr txBox="1"/>
          <p:nvPr/>
        </p:nvSpPr>
        <p:spPr>
          <a:xfrm>
            <a:off x="1713600" y="1774150"/>
            <a:ext cx="175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With noise</a:t>
            </a:r>
            <a:endParaRPr b="1" sz="2400">
              <a:solidFill>
                <a:schemeClr val="dk2"/>
              </a:solidFill>
              <a:latin typeface="Helvetica Neue"/>
              <a:ea typeface="Helvetica Neue"/>
              <a:cs typeface="Helvetica Neue"/>
              <a:sym typeface="Helvetica Neue"/>
            </a:endParaRPr>
          </a:p>
        </p:txBody>
      </p:sp>
      <p:sp>
        <p:nvSpPr>
          <p:cNvPr id="481" name="Google Shape;481;p46"/>
          <p:cNvSpPr txBox="1"/>
          <p:nvPr/>
        </p:nvSpPr>
        <p:spPr>
          <a:xfrm>
            <a:off x="5891400" y="1774150"/>
            <a:ext cx="250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Without noise</a:t>
            </a:r>
            <a:endParaRPr b="1" sz="2400">
              <a:solidFill>
                <a:schemeClr val="dk2"/>
              </a:solidFill>
              <a:latin typeface="Helvetica Neue"/>
              <a:ea typeface="Helvetica Neue"/>
              <a:cs typeface="Helvetica Neue"/>
              <a:sym typeface="Helvetica Neue"/>
            </a:endParaRPr>
          </a:p>
        </p:txBody>
      </p:sp>
      <p:sp>
        <p:nvSpPr>
          <p:cNvPr id="482" name="Google Shape;482;p46"/>
          <p:cNvSpPr txBox="1"/>
          <p:nvPr/>
        </p:nvSpPr>
        <p:spPr>
          <a:xfrm>
            <a:off x="1087200" y="917950"/>
            <a:ext cx="696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Helvetica Neue"/>
                <a:ea typeface="Helvetica Neue"/>
                <a:cs typeface="Helvetica Neue"/>
                <a:sym typeface="Helvetica Neue"/>
              </a:rPr>
              <a:t>Test prediction of LDM classification</a:t>
            </a:r>
            <a:endParaRPr b="1" sz="3000">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0"/>
              <a:t>What is being measured?</a:t>
            </a:r>
            <a:endParaRPr b="1" sz="3220"/>
          </a:p>
        </p:txBody>
      </p:sp>
      <p:sp>
        <p:nvSpPr>
          <p:cNvPr id="488" name="Google Shape;488;p47"/>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400423" lvl="0" marL="457200" rtl="0" algn="l">
              <a:spcBef>
                <a:spcPts val="0"/>
              </a:spcBef>
              <a:spcAft>
                <a:spcPts val="0"/>
              </a:spcAft>
              <a:buClr>
                <a:schemeClr val="dk1"/>
              </a:buClr>
              <a:buSzPts val="2706"/>
              <a:buFont typeface="Helvetica Neue"/>
              <a:buChar char="●"/>
            </a:pPr>
            <a:r>
              <a:rPr lang="en" sz="2000">
                <a:solidFill>
                  <a:schemeClr val="dk1"/>
                </a:solidFill>
                <a:latin typeface="Helvetica Neue"/>
                <a:ea typeface="Helvetica Neue"/>
                <a:cs typeface="Helvetica Neue"/>
                <a:sym typeface="Helvetica Neue"/>
              </a:rPr>
              <a:t>The experiment aims to probe the effects of neutrino oscillations and CP violation measurements. Consider the CP asymmetry observable:</a:t>
            </a:r>
            <a:br>
              <a:rPr lang="en" sz="2000">
                <a:solidFill>
                  <a:schemeClr val="dk1"/>
                </a:solidFill>
                <a:latin typeface="Helvetica Neue"/>
                <a:ea typeface="Helvetica Neue"/>
                <a:cs typeface="Helvetica Neue"/>
                <a:sym typeface="Helvetica Neue"/>
              </a:rPr>
            </a:br>
            <a:br>
              <a:rPr lang="en" sz="2000">
                <a:solidFill>
                  <a:schemeClr val="dk1"/>
                </a:solidFill>
                <a:latin typeface="Helvetica Neue"/>
                <a:ea typeface="Helvetica Neue"/>
                <a:cs typeface="Helvetica Neue"/>
                <a:sym typeface="Helvetica Neue"/>
              </a:rPr>
            </a:br>
            <a:br>
              <a:rPr lang="en" sz="2000">
                <a:solidFill>
                  <a:schemeClr val="dk1"/>
                </a:solidFill>
                <a:latin typeface="Helvetica Neue"/>
                <a:ea typeface="Helvetica Neue"/>
                <a:cs typeface="Helvetica Neue"/>
                <a:sym typeface="Helvetica Neue"/>
              </a:rPr>
            </a:br>
            <a:br>
              <a:rPr lang="en" sz="2000">
                <a:solidFill>
                  <a:schemeClr val="dk1"/>
                </a:solidFill>
                <a:latin typeface="Helvetica Neue"/>
                <a:ea typeface="Helvetica Neue"/>
                <a:cs typeface="Helvetica Neue"/>
                <a:sym typeface="Helvetica Neue"/>
              </a:rPr>
            </a:br>
            <a:endParaRPr sz="2000">
              <a:solidFill>
                <a:schemeClr val="dk1"/>
              </a:solidFill>
              <a:latin typeface="Helvetica Neue"/>
              <a:ea typeface="Helvetica Neue"/>
              <a:cs typeface="Helvetica Neue"/>
              <a:sym typeface="Helvetica Neue"/>
            </a:endParaRPr>
          </a:p>
          <a:p>
            <a:pPr indent="-400423" lvl="0" marL="457200" rtl="0" algn="l">
              <a:spcBef>
                <a:spcPts val="0"/>
              </a:spcBef>
              <a:spcAft>
                <a:spcPts val="0"/>
              </a:spcAft>
              <a:buClr>
                <a:schemeClr val="dk1"/>
              </a:buClr>
              <a:buSzPts val="2706"/>
              <a:buFont typeface="Helvetica Neue"/>
              <a:buChar char="●"/>
            </a:pPr>
            <a:r>
              <a:rPr lang="en" sz="2000">
                <a:solidFill>
                  <a:schemeClr val="dk1"/>
                </a:solidFill>
                <a:latin typeface="Helvetica Neue"/>
                <a:ea typeface="Helvetica Neue"/>
                <a:cs typeface="Helvetica Neue"/>
                <a:sym typeface="Helvetica Neue"/>
              </a:rPr>
              <a:t>In practice, this observable is constructed from the integrated spectrum of decaying leptons </a:t>
            </a:r>
            <a:r>
              <a:rPr i="1" lang="en" sz="2000">
                <a:solidFill>
                  <a:schemeClr val="dk1"/>
                </a:solidFill>
                <a:latin typeface="Times New Roman"/>
                <a:ea typeface="Times New Roman"/>
                <a:cs typeface="Times New Roman"/>
                <a:sym typeface="Times New Roman"/>
              </a:rPr>
              <a:t>N</a:t>
            </a:r>
            <a:r>
              <a:rPr baseline="-25000" i="1" lang="en" sz="2000">
                <a:solidFill>
                  <a:schemeClr val="dk1"/>
                </a:solidFill>
                <a:latin typeface="Times New Roman"/>
                <a:ea typeface="Times New Roman"/>
                <a:cs typeface="Times New Roman"/>
                <a:sym typeface="Times New Roman"/>
              </a:rPr>
              <a:t>ℓ±</a:t>
            </a:r>
            <a:r>
              <a:rPr lang="en" sz="2000">
                <a:solidFill>
                  <a:schemeClr val="dk1"/>
                </a:solidFill>
                <a:latin typeface="Helvetica Neue"/>
                <a:ea typeface="Helvetica Neue"/>
                <a:cs typeface="Helvetica Neue"/>
                <a:sym typeface="Helvetica Neue"/>
              </a:rPr>
              <a:t> and wrong-sign leptons  </a:t>
            </a:r>
            <a:r>
              <a:rPr i="1" lang="en" sz="2000">
                <a:solidFill>
                  <a:schemeClr val="dk1"/>
                </a:solidFill>
                <a:latin typeface="Times New Roman"/>
                <a:ea typeface="Times New Roman"/>
                <a:cs typeface="Times New Roman"/>
                <a:sym typeface="Times New Roman"/>
              </a:rPr>
              <a:t>N</a:t>
            </a:r>
            <a:r>
              <a:rPr baseline="-25000" i="1" lang="en" sz="2000">
                <a:solidFill>
                  <a:schemeClr val="dk1"/>
                </a:solidFill>
                <a:latin typeface="Times New Roman"/>
                <a:ea typeface="Times New Roman"/>
                <a:cs typeface="Times New Roman"/>
                <a:sym typeface="Times New Roman"/>
              </a:rPr>
              <a:t>wrongℓ±</a:t>
            </a:r>
            <a:endParaRPr i="1" sz="2000">
              <a:solidFill>
                <a:schemeClr val="dk1"/>
              </a:solidFill>
              <a:latin typeface="Times New Roman"/>
              <a:ea typeface="Times New Roman"/>
              <a:cs typeface="Times New Roman"/>
              <a:sym typeface="Times New Roman"/>
            </a:endParaRPr>
          </a:p>
        </p:txBody>
      </p:sp>
      <p:sp>
        <p:nvSpPr>
          <p:cNvPr id="489" name="Google Shape;489;p4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47"/>
          <p:cNvPicPr preferRelativeResize="0"/>
          <p:nvPr/>
        </p:nvPicPr>
        <p:blipFill>
          <a:blip r:embed="rId3">
            <a:alphaModFix/>
          </a:blip>
          <a:stretch>
            <a:fillRect/>
          </a:stretch>
        </p:blipFill>
        <p:spPr>
          <a:xfrm>
            <a:off x="2186088" y="4954335"/>
            <a:ext cx="4771816" cy="763500"/>
          </a:xfrm>
          <a:prstGeom prst="rect">
            <a:avLst/>
          </a:prstGeom>
          <a:noFill/>
          <a:ln>
            <a:noFill/>
          </a:ln>
        </p:spPr>
      </p:pic>
      <p:pic>
        <p:nvPicPr>
          <p:cNvPr id="491" name="Google Shape;491;p47"/>
          <p:cNvPicPr preferRelativeResize="0"/>
          <p:nvPr/>
        </p:nvPicPr>
        <p:blipFill>
          <a:blip r:embed="rId4">
            <a:alphaModFix/>
          </a:blip>
          <a:stretch>
            <a:fillRect/>
          </a:stretch>
        </p:blipFill>
        <p:spPr>
          <a:xfrm>
            <a:off x="2238413" y="2680348"/>
            <a:ext cx="4667183" cy="714375"/>
          </a:xfrm>
          <a:prstGeom prst="rect">
            <a:avLst/>
          </a:prstGeom>
          <a:noFill/>
          <a:ln>
            <a:noFill/>
          </a:ln>
        </p:spPr>
      </p:pic>
      <p:cxnSp>
        <p:nvCxnSpPr>
          <p:cNvPr id="492" name="Google Shape;492;p47"/>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0"/>
              <a:t>The CP phase and asymmetry observable</a:t>
            </a:r>
            <a:endParaRPr b="1" sz="3220"/>
          </a:p>
        </p:txBody>
      </p:sp>
      <p:sp>
        <p:nvSpPr>
          <p:cNvPr id="498" name="Google Shape;498;p48"/>
          <p:cNvSpPr txBox="1"/>
          <p:nvPr>
            <p:ph idx="1" type="body"/>
          </p:nvPr>
        </p:nvSpPr>
        <p:spPr>
          <a:xfrm>
            <a:off x="311700" y="4497998"/>
            <a:ext cx="8520600" cy="1781100"/>
          </a:xfrm>
          <a:prstGeom prst="rect">
            <a:avLst/>
          </a:prstGeom>
        </p:spPr>
        <p:txBody>
          <a:bodyPr anchorCtr="0" anchor="t" bIns="91425" lIns="91425" spcFirstLastPara="1" rIns="91425" wrap="square" tIns="91425">
            <a:noAutofit/>
          </a:bodyPr>
          <a:lstStyle/>
          <a:p>
            <a:pPr indent="-400423" lvl="0" marL="457200" rtl="0" algn="l">
              <a:spcBef>
                <a:spcPts val="0"/>
              </a:spcBef>
              <a:spcAft>
                <a:spcPts val="0"/>
              </a:spcAft>
              <a:buClr>
                <a:schemeClr val="dk1"/>
              </a:buClr>
              <a:buSzPts val="2706"/>
              <a:buFont typeface="Trebuchet MS"/>
              <a:buChar char="●"/>
            </a:pPr>
            <a:r>
              <a:rPr lang="en" sz="2000">
                <a:solidFill>
                  <a:schemeClr val="dk1"/>
                </a:solidFill>
                <a:latin typeface="Trebuchet MS"/>
                <a:ea typeface="Trebuchet MS"/>
                <a:cs typeface="Trebuchet MS"/>
                <a:sym typeface="Trebuchet MS"/>
              </a:rPr>
              <a:t>As mentioned earlier, the CP phase can be quantified by the level of asymmetry.</a:t>
            </a:r>
            <a:endParaRPr sz="2000">
              <a:solidFill>
                <a:schemeClr val="dk1"/>
              </a:solidFill>
              <a:latin typeface="Trebuchet MS"/>
              <a:ea typeface="Trebuchet MS"/>
              <a:cs typeface="Trebuchet MS"/>
              <a:sym typeface="Trebuchet MS"/>
            </a:endParaRPr>
          </a:p>
          <a:p>
            <a:pPr indent="-400423" lvl="0" marL="457200" rtl="0" algn="l">
              <a:spcBef>
                <a:spcPts val="0"/>
              </a:spcBef>
              <a:spcAft>
                <a:spcPts val="0"/>
              </a:spcAft>
              <a:buClr>
                <a:schemeClr val="dk1"/>
              </a:buClr>
              <a:buSzPts val="2706"/>
              <a:buFont typeface="Trebuchet MS"/>
              <a:buChar char="●"/>
            </a:pPr>
            <a:r>
              <a:rPr lang="en" sz="2000">
                <a:solidFill>
                  <a:schemeClr val="dk1"/>
                </a:solidFill>
                <a:latin typeface="Trebuchet MS"/>
                <a:ea typeface="Trebuchet MS"/>
                <a:cs typeface="Trebuchet MS"/>
                <a:sym typeface="Trebuchet MS"/>
              </a:rPr>
              <a:t>Here we present the distribution of CP phase and this observable in both the appearance channel and disappearance channel.</a:t>
            </a:r>
            <a:endParaRPr sz="2000">
              <a:solidFill>
                <a:schemeClr val="dk1"/>
              </a:solidFill>
              <a:latin typeface="Trebuchet MS"/>
              <a:ea typeface="Trebuchet MS"/>
              <a:cs typeface="Trebuchet MS"/>
              <a:sym typeface="Trebuchet MS"/>
            </a:endParaRPr>
          </a:p>
        </p:txBody>
      </p:sp>
      <p:sp>
        <p:nvSpPr>
          <p:cNvPr id="499" name="Google Shape;499;p4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48"/>
          <p:cNvPicPr preferRelativeResize="0"/>
          <p:nvPr/>
        </p:nvPicPr>
        <p:blipFill>
          <a:blip r:embed="rId3">
            <a:alphaModFix/>
          </a:blip>
          <a:stretch>
            <a:fillRect/>
          </a:stretch>
        </p:blipFill>
        <p:spPr>
          <a:xfrm>
            <a:off x="1924250" y="1511229"/>
            <a:ext cx="5582558" cy="3139145"/>
          </a:xfrm>
          <a:prstGeom prst="rect">
            <a:avLst/>
          </a:prstGeom>
          <a:noFill/>
          <a:ln>
            <a:noFill/>
          </a:ln>
        </p:spPr>
      </p:pic>
      <p:cxnSp>
        <p:nvCxnSpPr>
          <p:cNvPr id="501" name="Google Shape;501;p48"/>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49"/>
          <p:cNvPicPr preferRelativeResize="0"/>
          <p:nvPr/>
        </p:nvPicPr>
        <p:blipFill>
          <a:blip r:embed="rId3">
            <a:alphaModFix/>
          </a:blip>
          <a:stretch>
            <a:fillRect/>
          </a:stretch>
        </p:blipFill>
        <p:spPr>
          <a:xfrm>
            <a:off x="2903438" y="231400"/>
            <a:ext cx="6232725" cy="3126250"/>
          </a:xfrm>
          <a:prstGeom prst="rect">
            <a:avLst/>
          </a:prstGeom>
          <a:noFill/>
          <a:ln>
            <a:noFill/>
          </a:ln>
        </p:spPr>
      </p:pic>
      <p:pic>
        <p:nvPicPr>
          <p:cNvPr id="508" name="Google Shape;508;p49"/>
          <p:cNvPicPr preferRelativeResize="0"/>
          <p:nvPr/>
        </p:nvPicPr>
        <p:blipFill>
          <a:blip r:embed="rId4">
            <a:alphaModFix/>
          </a:blip>
          <a:stretch>
            <a:fillRect/>
          </a:stretch>
        </p:blipFill>
        <p:spPr>
          <a:xfrm>
            <a:off x="2811597" y="3357650"/>
            <a:ext cx="6232725" cy="3115082"/>
          </a:xfrm>
          <a:prstGeom prst="rect">
            <a:avLst/>
          </a:prstGeom>
          <a:noFill/>
          <a:ln>
            <a:noFill/>
          </a:ln>
        </p:spPr>
      </p:pic>
      <p:sp>
        <p:nvSpPr>
          <p:cNvPr id="509" name="Google Shape;509;p49"/>
          <p:cNvSpPr txBox="1"/>
          <p:nvPr/>
        </p:nvSpPr>
        <p:spPr>
          <a:xfrm>
            <a:off x="144750" y="294750"/>
            <a:ext cx="2913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rebuchet MS"/>
                <a:ea typeface="Trebuchet MS"/>
                <a:cs typeface="Trebuchet MS"/>
                <a:sym typeface="Trebuchet MS"/>
              </a:rPr>
              <a:t>The upper and lower plots present the distribution of CP phase and its relationship with total event counts and the CP asymmetry observable respectively.</a:t>
            </a:r>
            <a:endParaRPr sz="2000">
              <a:latin typeface="Trebuchet MS"/>
              <a:ea typeface="Trebuchet MS"/>
              <a:cs typeface="Trebuchet MS"/>
              <a:sym typeface="Trebuchet MS"/>
            </a:endParaRPr>
          </a:p>
        </p:txBody>
      </p:sp>
      <p:sp>
        <p:nvSpPr>
          <p:cNvPr id="510" name="Google Shape;510;p49"/>
          <p:cNvSpPr txBox="1"/>
          <p:nvPr/>
        </p:nvSpPr>
        <p:spPr>
          <a:xfrm>
            <a:off x="144750" y="3357650"/>
            <a:ext cx="2758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rebuchet MS"/>
                <a:ea typeface="Trebuchet MS"/>
                <a:cs typeface="Trebuchet MS"/>
                <a:sym typeface="Trebuchet MS"/>
              </a:rPr>
              <a:t>Plots of the ν</a:t>
            </a:r>
            <a:r>
              <a:rPr baseline="-25000" lang="en" sz="2000">
                <a:latin typeface="Trebuchet MS"/>
                <a:ea typeface="Trebuchet MS"/>
                <a:cs typeface="Trebuchet MS"/>
                <a:sym typeface="Trebuchet MS"/>
              </a:rPr>
              <a:t>e </a:t>
            </a:r>
            <a:r>
              <a:rPr lang="en" sz="2000">
                <a:latin typeface="Trebuchet MS"/>
                <a:ea typeface="Trebuchet MS"/>
                <a:cs typeface="Trebuchet MS"/>
                <a:sym typeface="Trebuchet MS"/>
              </a:rPr>
              <a:t> and ν</a:t>
            </a:r>
            <a:r>
              <a:rPr baseline="-25000" lang="en" sz="2000">
                <a:latin typeface="Trebuchet MS"/>
                <a:ea typeface="Trebuchet MS"/>
                <a:cs typeface="Trebuchet MS"/>
                <a:sym typeface="Trebuchet MS"/>
              </a:rPr>
              <a:t>μ </a:t>
            </a:r>
            <a:r>
              <a:rPr lang="en" sz="2000">
                <a:latin typeface="Trebuchet MS"/>
                <a:ea typeface="Trebuchet MS"/>
                <a:cs typeface="Trebuchet MS"/>
                <a:sym typeface="Trebuchet MS"/>
              </a:rPr>
              <a:t>spectrums are on the left and right side respectively.</a:t>
            </a:r>
            <a:endParaRPr sz="2000">
              <a:latin typeface="Trebuchet MS"/>
              <a:ea typeface="Trebuchet MS"/>
              <a:cs typeface="Trebuchet MS"/>
              <a:sym typeface="Trebuchet MS"/>
            </a:endParaRPr>
          </a:p>
          <a:p>
            <a:pPr indent="0" lvl="0" marL="0" rtl="0" algn="l">
              <a:spcBef>
                <a:spcPts val="0"/>
              </a:spcBef>
              <a:spcAft>
                <a:spcPts val="0"/>
              </a:spcAft>
              <a:buNone/>
            </a:pPr>
            <a:r>
              <a:rPr lang="en" sz="2000">
                <a:latin typeface="Trebuchet MS"/>
                <a:ea typeface="Trebuchet MS"/>
                <a:cs typeface="Trebuchet MS"/>
                <a:sym typeface="Trebuchet MS"/>
              </a:rPr>
              <a:t>Our observations show that the event counts in </a:t>
            </a:r>
            <a:r>
              <a:rPr lang="en" sz="2000">
                <a:solidFill>
                  <a:schemeClr val="dk1"/>
                </a:solidFill>
                <a:latin typeface="Trebuchet MS"/>
                <a:ea typeface="Trebuchet MS"/>
                <a:cs typeface="Trebuchet MS"/>
                <a:sym typeface="Trebuchet MS"/>
              </a:rPr>
              <a:t>ν</a:t>
            </a:r>
            <a:r>
              <a:rPr baseline="-25000" lang="en" sz="2000">
                <a:solidFill>
                  <a:schemeClr val="dk1"/>
                </a:solidFill>
                <a:latin typeface="Trebuchet MS"/>
                <a:ea typeface="Trebuchet MS"/>
                <a:cs typeface="Trebuchet MS"/>
                <a:sym typeface="Trebuchet MS"/>
              </a:rPr>
              <a:t>μ </a:t>
            </a:r>
            <a:r>
              <a:rPr lang="en" sz="2000">
                <a:solidFill>
                  <a:schemeClr val="dk1"/>
                </a:solidFill>
                <a:latin typeface="Trebuchet MS"/>
                <a:ea typeface="Trebuchet MS"/>
                <a:cs typeface="Trebuchet MS"/>
                <a:sym typeface="Trebuchet MS"/>
              </a:rPr>
              <a:t>spectrums are not correlated with the CP phase.</a:t>
            </a:r>
            <a:endParaRPr sz="2000">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50"/>
          <p:cNvPicPr preferRelativeResize="0"/>
          <p:nvPr/>
        </p:nvPicPr>
        <p:blipFill>
          <a:blip r:embed="rId3">
            <a:alphaModFix/>
          </a:blip>
          <a:stretch>
            <a:fillRect/>
          </a:stretch>
        </p:blipFill>
        <p:spPr>
          <a:xfrm>
            <a:off x="0" y="975618"/>
            <a:ext cx="9144000" cy="3839965"/>
          </a:xfrm>
          <a:prstGeom prst="rect">
            <a:avLst/>
          </a:prstGeom>
          <a:noFill/>
          <a:ln>
            <a:noFill/>
          </a:ln>
        </p:spPr>
      </p:pic>
      <p:sp>
        <p:nvSpPr>
          <p:cNvPr id="517" name="Google Shape;517;p50"/>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CP phase Regression</a:t>
            </a:r>
            <a:endParaRPr b="1"/>
          </a:p>
        </p:txBody>
      </p:sp>
      <p:sp>
        <p:nvSpPr>
          <p:cNvPr id="518" name="Google Shape;518;p50"/>
          <p:cNvSpPr txBox="1"/>
          <p:nvPr>
            <p:ph idx="1" type="body"/>
          </p:nvPr>
        </p:nvSpPr>
        <p:spPr>
          <a:xfrm>
            <a:off x="311700" y="4574198"/>
            <a:ext cx="8520600" cy="1781100"/>
          </a:xfrm>
          <a:prstGeom prst="rect">
            <a:avLst/>
          </a:prstGeom>
        </p:spPr>
        <p:txBody>
          <a:bodyPr anchorCtr="0" anchor="t" bIns="91425" lIns="91425" spcFirstLastPara="1" rIns="91425" wrap="square" tIns="91425">
            <a:noAutofit/>
          </a:bodyPr>
          <a:lstStyle/>
          <a:p>
            <a:pPr indent="-400423" lvl="0" marL="457200" rtl="0" algn="l">
              <a:spcBef>
                <a:spcPts val="0"/>
              </a:spcBef>
              <a:spcAft>
                <a:spcPts val="0"/>
              </a:spcAft>
              <a:buClr>
                <a:schemeClr val="dk1"/>
              </a:buClr>
              <a:buSzPts val="2706"/>
              <a:buFont typeface="Trebuchet MS"/>
              <a:buChar char="●"/>
            </a:pPr>
            <a:r>
              <a:rPr lang="en" sz="2000">
                <a:solidFill>
                  <a:schemeClr val="dk1"/>
                </a:solidFill>
                <a:latin typeface="Trebuchet MS"/>
                <a:ea typeface="Trebuchet MS"/>
                <a:cs typeface="Trebuchet MS"/>
                <a:sym typeface="Trebuchet MS"/>
              </a:rPr>
              <a:t>By taking the sine value of the CP phase, we see a clear one-to-one relationship between the </a:t>
            </a:r>
            <a:r>
              <a:rPr lang="en" sz="2000">
                <a:solidFill>
                  <a:schemeClr val="dk1"/>
                </a:solidFill>
                <a:latin typeface="Trebuchet MS"/>
                <a:ea typeface="Trebuchet MS"/>
                <a:cs typeface="Trebuchet MS"/>
                <a:sym typeface="Trebuchet MS"/>
              </a:rPr>
              <a:t>asymmetry</a:t>
            </a:r>
            <a:r>
              <a:rPr lang="en" sz="2000">
                <a:solidFill>
                  <a:schemeClr val="dk1"/>
                </a:solidFill>
                <a:latin typeface="Trebuchet MS"/>
                <a:ea typeface="Trebuchet MS"/>
                <a:cs typeface="Trebuchet MS"/>
                <a:sym typeface="Trebuchet MS"/>
              </a:rPr>
              <a:t> observable and the sine value.</a:t>
            </a:r>
            <a:endParaRPr sz="2000">
              <a:solidFill>
                <a:schemeClr val="dk1"/>
              </a:solidFill>
              <a:latin typeface="Trebuchet MS"/>
              <a:ea typeface="Trebuchet MS"/>
              <a:cs typeface="Trebuchet MS"/>
              <a:sym typeface="Trebuchet MS"/>
            </a:endParaRPr>
          </a:p>
          <a:p>
            <a:pPr indent="-400423" lvl="0" marL="457200" rtl="0" algn="l">
              <a:spcBef>
                <a:spcPts val="0"/>
              </a:spcBef>
              <a:spcAft>
                <a:spcPts val="0"/>
              </a:spcAft>
              <a:buClr>
                <a:schemeClr val="dk1"/>
              </a:buClr>
              <a:buSzPts val="2706"/>
              <a:buFont typeface="Trebuchet MS"/>
              <a:buChar char="●"/>
            </a:pPr>
            <a:r>
              <a:rPr lang="en" sz="2000">
                <a:solidFill>
                  <a:schemeClr val="dk1"/>
                </a:solidFill>
                <a:latin typeface="Trebuchet MS"/>
                <a:ea typeface="Trebuchet MS"/>
                <a:cs typeface="Trebuchet MS"/>
                <a:sym typeface="Trebuchet MS"/>
              </a:rPr>
              <a:t>However, transforming back using the arcsine function will only return values in the interval [-90,90].</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4" name="Google Shape;524;p51"/>
          <p:cNvPicPr preferRelativeResize="0"/>
          <p:nvPr/>
        </p:nvPicPr>
        <p:blipFill rotWithShape="1">
          <a:blip r:embed="rId3">
            <a:alphaModFix/>
          </a:blip>
          <a:srcRect b="8264" l="10801" r="0" t="6185"/>
          <a:stretch/>
        </p:blipFill>
        <p:spPr>
          <a:xfrm>
            <a:off x="304800" y="1268650"/>
            <a:ext cx="4708526" cy="4515725"/>
          </a:xfrm>
          <a:prstGeom prst="rect">
            <a:avLst/>
          </a:prstGeom>
          <a:noFill/>
          <a:ln>
            <a:noFill/>
          </a:ln>
        </p:spPr>
      </p:pic>
      <p:pic>
        <p:nvPicPr>
          <p:cNvPr id="525" name="Google Shape;525;p51"/>
          <p:cNvPicPr preferRelativeResize="0"/>
          <p:nvPr/>
        </p:nvPicPr>
        <p:blipFill rotWithShape="1">
          <a:blip r:embed="rId4">
            <a:alphaModFix/>
          </a:blip>
          <a:srcRect b="0" l="0" r="49867" t="0"/>
          <a:stretch/>
        </p:blipFill>
        <p:spPr>
          <a:xfrm>
            <a:off x="5310029" y="140950"/>
            <a:ext cx="3300515" cy="3260234"/>
          </a:xfrm>
          <a:prstGeom prst="rect">
            <a:avLst/>
          </a:prstGeom>
          <a:noFill/>
          <a:ln>
            <a:noFill/>
          </a:ln>
        </p:spPr>
      </p:pic>
      <p:pic>
        <p:nvPicPr>
          <p:cNvPr id="526" name="Google Shape;526;p51"/>
          <p:cNvPicPr preferRelativeResize="0"/>
          <p:nvPr/>
        </p:nvPicPr>
        <p:blipFill rotWithShape="1">
          <a:blip r:embed="rId4">
            <a:alphaModFix/>
          </a:blip>
          <a:srcRect b="0" l="49867" r="0" t="0"/>
          <a:stretch/>
        </p:blipFill>
        <p:spPr>
          <a:xfrm>
            <a:off x="5322899" y="3477387"/>
            <a:ext cx="3300515" cy="3260234"/>
          </a:xfrm>
          <a:prstGeom prst="rect">
            <a:avLst/>
          </a:prstGeom>
          <a:noFill/>
          <a:ln>
            <a:noFill/>
          </a:ln>
        </p:spPr>
      </p:pic>
      <p:sp>
        <p:nvSpPr>
          <p:cNvPr id="527" name="Google Shape;527;p51"/>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Idealized feature space</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311700" y="825432"/>
            <a:ext cx="8520600" cy="829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latin typeface="Helvetica Neue"/>
                <a:ea typeface="Helvetica Neue"/>
                <a:cs typeface="Helvetica Neue"/>
                <a:sym typeface="Helvetica Neue"/>
              </a:rPr>
              <a:t>The </a:t>
            </a:r>
            <a:r>
              <a:rPr b="1" lang="en" sz="2000">
                <a:latin typeface="Helvetica Neue"/>
                <a:ea typeface="Helvetica Neue"/>
                <a:cs typeface="Helvetica Neue"/>
                <a:sym typeface="Helvetica Neue"/>
              </a:rPr>
              <a:t>P</a:t>
            </a:r>
            <a:r>
              <a:rPr lang="en" sz="2000">
                <a:latin typeface="Helvetica Neue"/>
                <a:ea typeface="Helvetica Neue"/>
                <a:cs typeface="Helvetica Neue"/>
                <a:sym typeface="Helvetica Neue"/>
              </a:rPr>
              <a:t>ontecorvo–</a:t>
            </a:r>
            <a:r>
              <a:rPr b="1" lang="en" sz="2000">
                <a:latin typeface="Helvetica Neue"/>
                <a:ea typeface="Helvetica Neue"/>
                <a:cs typeface="Helvetica Neue"/>
                <a:sym typeface="Helvetica Neue"/>
              </a:rPr>
              <a:t>M</a:t>
            </a:r>
            <a:r>
              <a:rPr lang="en" sz="2000">
                <a:latin typeface="Helvetica Neue"/>
                <a:ea typeface="Helvetica Neue"/>
                <a:cs typeface="Helvetica Neue"/>
                <a:sym typeface="Helvetica Neue"/>
              </a:rPr>
              <a:t>aki–</a:t>
            </a:r>
            <a:r>
              <a:rPr b="1" lang="en" sz="2000">
                <a:latin typeface="Helvetica Neue"/>
                <a:ea typeface="Helvetica Neue"/>
                <a:cs typeface="Helvetica Neue"/>
                <a:sym typeface="Helvetica Neue"/>
              </a:rPr>
              <a:t>N</a:t>
            </a:r>
            <a:r>
              <a:rPr lang="en" sz="2000">
                <a:latin typeface="Helvetica Neue"/>
                <a:ea typeface="Helvetica Neue"/>
                <a:cs typeface="Helvetica Neue"/>
                <a:sym typeface="Helvetica Neue"/>
              </a:rPr>
              <a:t>akagawa–</a:t>
            </a:r>
            <a:r>
              <a:rPr b="1" lang="en" sz="2000">
                <a:latin typeface="Helvetica Neue"/>
                <a:ea typeface="Helvetica Neue"/>
                <a:cs typeface="Helvetica Neue"/>
                <a:sym typeface="Helvetica Neue"/>
              </a:rPr>
              <a:t>S</a:t>
            </a:r>
            <a:r>
              <a:rPr lang="en" sz="2000">
                <a:latin typeface="Helvetica Neue"/>
                <a:ea typeface="Helvetica Neue"/>
                <a:cs typeface="Helvetica Neue"/>
                <a:sym typeface="Helvetica Neue"/>
              </a:rPr>
              <a:t>akata (PMNS) Matrix </a:t>
            </a:r>
            <a:endParaRPr sz="2000">
              <a:latin typeface="Helvetica Neue"/>
              <a:ea typeface="Helvetica Neue"/>
              <a:cs typeface="Helvetica Neue"/>
              <a:sym typeface="Helvetica Neue"/>
            </a:endParaRPr>
          </a:p>
        </p:txBody>
      </p:sp>
      <p:sp>
        <p:nvSpPr>
          <p:cNvPr id="88" name="Google Shape;88;p1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ph idx="1" type="body"/>
          </p:nvPr>
        </p:nvSpPr>
        <p:spPr>
          <a:xfrm>
            <a:off x="311700" y="4721950"/>
            <a:ext cx="8520600" cy="1520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rebuchet MS"/>
              <a:buChar char="●"/>
            </a:pPr>
            <a:r>
              <a:rPr lang="en" sz="2000">
                <a:latin typeface="Helvetica Neue"/>
                <a:ea typeface="Helvetica Neue"/>
                <a:cs typeface="Helvetica Neue"/>
                <a:sym typeface="Helvetica Neue"/>
              </a:rPr>
              <a:t>The </a:t>
            </a:r>
            <a:r>
              <a:rPr b="1" lang="en" sz="2000">
                <a:latin typeface="Helvetica Neue"/>
                <a:ea typeface="Helvetica Neue"/>
                <a:cs typeface="Helvetica Neue"/>
                <a:sym typeface="Helvetica Neue"/>
              </a:rPr>
              <a:t>unitary transformation</a:t>
            </a:r>
            <a:r>
              <a:rPr lang="en" sz="2000">
                <a:latin typeface="Helvetica Neue"/>
                <a:ea typeface="Helvetica Neue"/>
                <a:cs typeface="Helvetica Neue"/>
                <a:sym typeface="Helvetica Neue"/>
              </a:rPr>
              <a:t> between the flavor and mass eigenstates can be determined with 4 parameters: </a:t>
            </a:r>
            <a:r>
              <a:rPr b="1" i="1" lang="en" sz="2000">
                <a:latin typeface="Times New Roman"/>
                <a:ea typeface="Times New Roman"/>
                <a:cs typeface="Times New Roman"/>
                <a:sym typeface="Times New Roman"/>
              </a:rPr>
              <a:t>θ</a:t>
            </a:r>
            <a:r>
              <a:rPr b="1" baseline="-25000" i="1" lang="en" sz="2000">
                <a:latin typeface="Times New Roman"/>
                <a:ea typeface="Times New Roman"/>
                <a:cs typeface="Times New Roman"/>
                <a:sym typeface="Times New Roman"/>
              </a:rPr>
              <a:t>12</a:t>
            </a:r>
            <a:r>
              <a:rPr b="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θ</a:t>
            </a:r>
            <a:r>
              <a:rPr b="1" baseline="-25000" i="1" lang="en" sz="2000">
                <a:latin typeface="Times New Roman"/>
                <a:ea typeface="Times New Roman"/>
                <a:cs typeface="Times New Roman"/>
                <a:sym typeface="Times New Roman"/>
              </a:rPr>
              <a:t>13</a:t>
            </a:r>
            <a:r>
              <a:rPr b="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θ</a:t>
            </a:r>
            <a:r>
              <a:rPr b="1" baseline="-25000" i="1" lang="en" sz="2000">
                <a:latin typeface="Times New Roman"/>
                <a:ea typeface="Times New Roman"/>
                <a:cs typeface="Times New Roman"/>
                <a:sym typeface="Times New Roman"/>
              </a:rPr>
              <a:t>23</a:t>
            </a:r>
            <a:r>
              <a:rPr b="1" lang="en" sz="2000">
                <a:latin typeface="Times New Roman"/>
                <a:ea typeface="Times New Roman"/>
                <a:cs typeface="Times New Roman"/>
                <a:sym typeface="Times New Roman"/>
              </a:rPr>
              <a:t>,</a:t>
            </a:r>
            <a:r>
              <a:rPr b="1" lang="en" sz="2000">
                <a:latin typeface="Helvetica Neue"/>
                <a:ea typeface="Helvetica Neue"/>
                <a:cs typeface="Helvetica Neue"/>
                <a:sym typeface="Helvetica Neue"/>
              </a:rPr>
              <a:t> </a:t>
            </a:r>
            <a:r>
              <a:rPr lang="en" sz="2000">
                <a:latin typeface="Helvetica Neue"/>
                <a:ea typeface="Helvetica Neue"/>
                <a:cs typeface="Helvetica Neue"/>
                <a:sym typeface="Helvetica Neue"/>
              </a:rPr>
              <a:t>and</a:t>
            </a:r>
            <a:r>
              <a:rPr b="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δ</a:t>
            </a:r>
            <a:r>
              <a:rPr b="1" baseline="-25000" i="1" lang="en" sz="2000">
                <a:latin typeface="Times New Roman"/>
                <a:ea typeface="Times New Roman"/>
                <a:cs typeface="Times New Roman"/>
                <a:sym typeface="Times New Roman"/>
              </a:rPr>
              <a:t>CP</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pic>
        <p:nvPicPr>
          <p:cNvPr id="90" name="Google Shape;90;p16"/>
          <p:cNvPicPr preferRelativeResize="0"/>
          <p:nvPr/>
        </p:nvPicPr>
        <p:blipFill>
          <a:blip r:embed="rId3">
            <a:alphaModFix/>
          </a:blip>
          <a:stretch>
            <a:fillRect/>
          </a:stretch>
        </p:blipFill>
        <p:spPr>
          <a:xfrm>
            <a:off x="1149600" y="1408525"/>
            <a:ext cx="6844776" cy="31815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2"/>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52"/>
          <p:cNvPicPr preferRelativeResize="0"/>
          <p:nvPr/>
        </p:nvPicPr>
        <p:blipFill>
          <a:blip r:embed="rId3">
            <a:alphaModFix/>
          </a:blip>
          <a:stretch>
            <a:fillRect/>
          </a:stretch>
        </p:blipFill>
        <p:spPr>
          <a:xfrm>
            <a:off x="181950" y="1237675"/>
            <a:ext cx="8839200" cy="4901738"/>
          </a:xfrm>
          <a:prstGeom prst="rect">
            <a:avLst/>
          </a:prstGeom>
          <a:noFill/>
          <a:ln>
            <a:noFill/>
          </a:ln>
        </p:spPr>
      </p:pic>
      <p:sp>
        <p:nvSpPr>
          <p:cNvPr id="534" name="Google Shape;534;p52"/>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CP phase Regression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3"/>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2" name="Google Shape;542;p53"/>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3" name="Google Shape;543;p53"/>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53"/>
          <p:cNvPicPr preferRelativeResize="0"/>
          <p:nvPr/>
        </p:nvPicPr>
        <p:blipFill>
          <a:blip r:embed="rId3">
            <a:alphaModFix/>
          </a:blip>
          <a:stretch>
            <a:fillRect/>
          </a:stretch>
        </p:blipFill>
        <p:spPr>
          <a:xfrm>
            <a:off x="1352550" y="0"/>
            <a:ext cx="64389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4"/>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2" name="Google Shape;552;p54"/>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3" name="Google Shape;553;p54"/>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54"/>
          <p:cNvPicPr preferRelativeResize="0"/>
          <p:nvPr/>
        </p:nvPicPr>
        <p:blipFill>
          <a:blip r:embed="rId3">
            <a:alphaModFix/>
          </a:blip>
          <a:stretch>
            <a:fillRect/>
          </a:stretch>
        </p:blipFill>
        <p:spPr>
          <a:xfrm>
            <a:off x="1352550" y="0"/>
            <a:ext cx="64389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2" name="Google Shape;562;p55"/>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3" name="Google Shape;563;p55"/>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55"/>
          <p:cNvPicPr preferRelativeResize="0"/>
          <p:nvPr/>
        </p:nvPicPr>
        <p:blipFill>
          <a:blip r:embed="rId3">
            <a:alphaModFix/>
          </a:blip>
          <a:stretch>
            <a:fillRect/>
          </a:stretch>
        </p:blipFill>
        <p:spPr>
          <a:xfrm>
            <a:off x="1352550" y="0"/>
            <a:ext cx="64389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6"/>
          <p:cNvSpPr/>
          <p:nvPr/>
        </p:nvSpPr>
        <p:spPr>
          <a:xfrm>
            <a:off x="-227225" y="-101600"/>
            <a:ext cx="98394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364925" y="6269325"/>
            <a:ext cx="10252800" cy="6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2" name="Google Shape;572;p56"/>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3" name="Google Shape;573;p56"/>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4" name="Google Shape;574;p56"/>
          <p:cNvPicPr preferRelativeResize="0"/>
          <p:nvPr/>
        </p:nvPicPr>
        <p:blipFill>
          <a:blip r:embed="rId3">
            <a:alphaModFix/>
          </a:blip>
          <a:stretch>
            <a:fillRect/>
          </a:stretch>
        </p:blipFill>
        <p:spPr>
          <a:xfrm>
            <a:off x="1352550" y="0"/>
            <a:ext cx="6438900"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7"/>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Sorted four channels with 500 events</a:t>
            </a:r>
            <a:endParaRPr b="1">
              <a:latin typeface="Helvetica Neue"/>
              <a:ea typeface="Helvetica Neue"/>
              <a:cs typeface="Helvetica Neue"/>
              <a:sym typeface="Helvetica Neue"/>
            </a:endParaRPr>
          </a:p>
        </p:txBody>
      </p:sp>
      <p:sp>
        <p:nvSpPr>
          <p:cNvPr id="580" name="Google Shape;580;p57"/>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81" name="Google Shape;581;p5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82" name="Google Shape;582;p57"/>
          <p:cNvGrpSpPr/>
          <p:nvPr/>
        </p:nvGrpSpPr>
        <p:grpSpPr>
          <a:xfrm>
            <a:off x="1322513" y="1537708"/>
            <a:ext cx="6498982" cy="4544568"/>
            <a:chOff x="4137950" y="1880433"/>
            <a:chExt cx="6498982" cy="4544568"/>
          </a:xfrm>
        </p:grpSpPr>
        <p:pic>
          <p:nvPicPr>
            <p:cNvPr id="583" name="Google Shape;583;p57"/>
            <p:cNvPicPr preferRelativeResize="0"/>
            <p:nvPr/>
          </p:nvPicPr>
          <p:blipFill>
            <a:blip r:embed="rId3">
              <a:alphaModFix/>
            </a:blip>
            <a:stretch>
              <a:fillRect/>
            </a:stretch>
          </p:blipFill>
          <p:spPr>
            <a:xfrm>
              <a:off x="4137950" y="1881348"/>
              <a:ext cx="1645920" cy="4542739"/>
            </a:xfrm>
            <a:prstGeom prst="rect">
              <a:avLst/>
            </a:prstGeom>
            <a:noFill/>
            <a:ln>
              <a:noFill/>
            </a:ln>
          </p:spPr>
        </p:pic>
        <p:pic>
          <p:nvPicPr>
            <p:cNvPr id="584" name="Google Shape;584;p57"/>
            <p:cNvPicPr preferRelativeResize="0"/>
            <p:nvPr/>
          </p:nvPicPr>
          <p:blipFill>
            <a:blip r:embed="rId4">
              <a:alphaModFix/>
            </a:blip>
            <a:stretch>
              <a:fillRect/>
            </a:stretch>
          </p:blipFill>
          <p:spPr>
            <a:xfrm>
              <a:off x="5735433" y="1880433"/>
              <a:ext cx="1595236" cy="4544568"/>
            </a:xfrm>
            <a:prstGeom prst="rect">
              <a:avLst/>
            </a:prstGeom>
            <a:noFill/>
            <a:ln>
              <a:noFill/>
            </a:ln>
          </p:spPr>
        </p:pic>
        <p:pic>
          <p:nvPicPr>
            <p:cNvPr id="585" name="Google Shape;585;p57"/>
            <p:cNvPicPr preferRelativeResize="0"/>
            <p:nvPr/>
          </p:nvPicPr>
          <p:blipFill>
            <a:blip r:embed="rId5">
              <a:alphaModFix/>
            </a:blip>
            <a:stretch>
              <a:fillRect/>
            </a:stretch>
          </p:blipFill>
          <p:spPr>
            <a:xfrm>
              <a:off x="7332917" y="1880433"/>
              <a:ext cx="1704213" cy="4544568"/>
            </a:xfrm>
            <a:prstGeom prst="rect">
              <a:avLst/>
            </a:prstGeom>
            <a:noFill/>
            <a:ln>
              <a:noFill/>
            </a:ln>
          </p:spPr>
        </p:pic>
        <p:pic>
          <p:nvPicPr>
            <p:cNvPr id="586" name="Google Shape;586;p57"/>
            <p:cNvPicPr preferRelativeResize="0"/>
            <p:nvPr/>
          </p:nvPicPr>
          <p:blipFill>
            <a:blip r:embed="rId6">
              <a:alphaModFix/>
            </a:blip>
            <a:stretch>
              <a:fillRect/>
            </a:stretch>
          </p:blipFill>
          <p:spPr>
            <a:xfrm>
              <a:off x="8930400" y="1880433"/>
              <a:ext cx="1706532" cy="4544568"/>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8"/>
          <p:cNvSpPr txBox="1"/>
          <p:nvPr>
            <p:ph type="title"/>
          </p:nvPr>
        </p:nvSpPr>
        <p:spPr>
          <a:xfrm>
            <a:off x="311700" y="4917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latin typeface="Helvetica Neue"/>
                <a:ea typeface="Helvetica Neue"/>
                <a:cs typeface="Helvetica Neue"/>
                <a:sym typeface="Helvetica Neue"/>
              </a:rPr>
              <a:t>The results are sort by the sum of the specific channel.</a:t>
            </a:r>
            <a:endParaRPr sz="1820">
              <a:latin typeface="Helvetica Neue"/>
              <a:ea typeface="Helvetica Neue"/>
              <a:cs typeface="Helvetica Neue"/>
              <a:sym typeface="Helvetica Neue"/>
            </a:endParaRPr>
          </a:p>
          <a:p>
            <a:pPr indent="0" lvl="0" marL="0" rtl="0" algn="l">
              <a:spcBef>
                <a:spcPts val="0"/>
              </a:spcBef>
              <a:spcAft>
                <a:spcPts val="0"/>
              </a:spcAft>
              <a:buSzPts val="990"/>
              <a:buNone/>
            </a:pPr>
            <a:r>
              <a:rPr lang="en" sz="1820">
                <a:latin typeface="Helvetica Neue"/>
                <a:ea typeface="Helvetica Neue"/>
                <a:cs typeface="Helvetica Neue"/>
                <a:sym typeface="Helvetica Neue"/>
              </a:rPr>
              <a:t>(In this page, the y-axis is sorted by the sum of “event number ” by ve channel)</a:t>
            </a:r>
            <a:endParaRPr sz="1820">
              <a:latin typeface="Helvetica Neue"/>
              <a:ea typeface="Helvetica Neue"/>
              <a:cs typeface="Helvetica Neue"/>
              <a:sym typeface="Helvetica Neue"/>
            </a:endParaRPr>
          </a:p>
        </p:txBody>
      </p:sp>
      <p:sp>
        <p:nvSpPr>
          <p:cNvPr id="592" name="Google Shape;592;p58"/>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3" name="Google Shape;593;p5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94" name="Google Shape;594;p58"/>
          <p:cNvGrpSpPr/>
          <p:nvPr/>
        </p:nvGrpSpPr>
        <p:grpSpPr>
          <a:xfrm>
            <a:off x="122050" y="1441261"/>
            <a:ext cx="8975301" cy="4542739"/>
            <a:chOff x="122050" y="1441261"/>
            <a:chExt cx="8975301" cy="4542739"/>
          </a:xfrm>
        </p:grpSpPr>
        <p:pic>
          <p:nvPicPr>
            <p:cNvPr id="595" name="Google Shape;595;p58"/>
            <p:cNvPicPr preferRelativeResize="0"/>
            <p:nvPr/>
          </p:nvPicPr>
          <p:blipFill>
            <a:blip r:embed="rId3">
              <a:alphaModFix/>
            </a:blip>
            <a:stretch>
              <a:fillRect/>
            </a:stretch>
          </p:blipFill>
          <p:spPr>
            <a:xfrm>
              <a:off x="122050" y="1441261"/>
              <a:ext cx="1645920" cy="4542739"/>
            </a:xfrm>
            <a:prstGeom prst="rect">
              <a:avLst/>
            </a:prstGeom>
            <a:noFill/>
            <a:ln>
              <a:noFill/>
            </a:ln>
          </p:spPr>
        </p:pic>
        <p:pic>
          <p:nvPicPr>
            <p:cNvPr id="596" name="Google Shape;596;p58"/>
            <p:cNvPicPr preferRelativeResize="0"/>
            <p:nvPr/>
          </p:nvPicPr>
          <p:blipFill>
            <a:blip r:embed="rId4">
              <a:alphaModFix/>
            </a:blip>
            <a:stretch>
              <a:fillRect/>
            </a:stretch>
          </p:blipFill>
          <p:spPr>
            <a:xfrm>
              <a:off x="1777500" y="1463040"/>
              <a:ext cx="3657599" cy="4480559"/>
            </a:xfrm>
            <a:prstGeom prst="rect">
              <a:avLst/>
            </a:prstGeom>
            <a:noFill/>
            <a:ln>
              <a:noFill/>
            </a:ln>
          </p:spPr>
        </p:pic>
        <p:pic>
          <p:nvPicPr>
            <p:cNvPr id="597" name="Google Shape;597;p58"/>
            <p:cNvPicPr preferRelativeResize="0"/>
            <p:nvPr/>
          </p:nvPicPr>
          <p:blipFill>
            <a:blip r:embed="rId5">
              <a:alphaModFix/>
            </a:blip>
            <a:stretch>
              <a:fillRect/>
            </a:stretch>
          </p:blipFill>
          <p:spPr>
            <a:xfrm>
              <a:off x="5439752" y="1463040"/>
              <a:ext cx="3657599" cy="448055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03" name="Google Shape;603;p59"/>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04" name="Google Shape;604;p5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05" name="Google Shape;605;p59"/>
          <p:cNvGrpSpPr/>
          <p:nvPr/>
        </p:nvGrpSpPr>
        <p:grpSpPr>
          <a:xfrm>
            <a:off x="118872" y="1444752"/>
            <a:ext cx="8979409" cy="4544568"/>
            <a:chOff x="118872" y="1444752"/>
            <a:chExt cx="8979409" cy="4544568"/>
          </a:xfrm>
        </p:grpSpPr>
        <p:pic>
          <p:nvPicPr>
            <p:cNvPr id="606" name="Google Shape;606;p59"/>
            <p:cNvPicPr preferRelativeResize="0"/>
            <p:nvPr/>
          </p:nvPicPr>
          <p:blipFill>
            <a:blip r:embed="rId3">
              <a:alphaModFix/>
            </a:blip>
            <a:stretch>
              <a:fillRect/>
            </a:stretch>
          </p:blipFill>
          <p:spPr>
            <a:xfrm>
              <a:off x="118872" y="1444752"/>
              <a:ext cx="1645920" cy="4544568"/>
            </a:xfrm>
            <a:prstGeom prst="rect">
              <a:avLst/>
            </a:prstGeom>
            <a:noFill/>
            <a:ln>
              <a:noFill/>
            </a:ln>
          </p:spPr>
        </p:pic>
        <p:pic>
          <p:nvPicPr>
            <p:cNvPr id="607" name="Google Shape;607;p59"/>
            <p:cNvPicPr preferRelativeResize="0"/>
            <p:nvPr/>
          </p:nvPicPr>
          <p:blipFill>
            <a:blip r:embed="rId4">
              <a:alphaModFix/>
            </a:blip>
            <a:stretch>
              <a:fillRect/>
            </a:stretch>
          </p:blipFill>
          <p:spPr>
            <a:xfrm>
              <a:off x="1783080" y="1463040"/>
              <a:ext cx="3657601" cy="4480560"/>
            </a:xfrm>
            <a:prstGeom prst="rect">
              <a:avLst/>
            </a:prstGeom>
            <a:noFill/>
            <a:ln>
              <a:noFill/>
            </a:ln>
          </p:spPr>
        </p:pic>
        <p:pic>
          <p:nvPicPr>
            <p:cNvPr id="608" name="Google Shape;608;p59"/>
            <p:cNvPicPr preferRelativeResize="0"/>
            <p:nvPr/>
          </p:nvPicPr>
          <p:blipFill>
            <a:blip r:embed="rId5">
              <a:alphaModFix/>
            </a:blip>
            <a:stretch>
              <a:fillRect/>
            </a:stretch>
          </p:blipFill>
          <p:spPr>
            <a:xfrm>
              <a:off x="5440680" y="1463040"/>
              <a:ext cx="3657601" cy="448056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0"/>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14" name="Google Shape;614;p60"/>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15" name="Google Shape;615;p6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16" name="Google Shape;616;p60"/>
          <p:cNvGrpSpPr/>
          <p:nvPr/>
        </p:nvGrpSpPr>
        <p:grpSpPr>
          <a:xfrm>
            <a:off x="118872" y="1444752"/>
            <a:ext cx="8979409" cy="4544568"/>
            <a:chOff x="118872" y="1444752"/>
            <a:chExt cx="8979409" cy="4544568"/>
          </a:xfrm>
        </p:grpSpPr>
        <p:pic>
          <p:nvPicPr>
            <p:cNvPr id="617" name="Google Shape;617;p60"/>
            <p:cNvPicPr preferRelativeResize="0"/>
            <p:nvPr/>
          </p:nvPicPr>
          <p:blipFill>
            <a:blip r:embed="rId3">
              <a:alphaModFix/>
            </a:blip>
            <a:stretch>
              <a:fillRect/>
            </a:stretch>
          </p:blipFill>
          <p:spPr>
            <a:xfrm>
              <a:off x="118872" y="1444752"/>
              <a:ext cx="1645920" cy="4544568"/>
            </a:xfrm>
            <a:prstGeom prst="rect">
              <a:avLst/>
            </a:prstGeom>
            <a:noFill/>
            <a:ln>
              <a:noFill/>
            </a:ln>
          </p:spPr>
        </p:pic>
        <p:pic>
          <p:nvPicPr>
            <p:cNvPr id="618" name="Google Shape;618;p60"/>
            <p:cNvPicPr preferRelativeResize="0"/>
            <p:nvPr/>
          </p:nvPicPr>
          <p:blipFill>
            <a:blip r:embed="rId4">
              <a:alphaModFix/>
            </a:blip>
            <a:stretch>
              <a:fillRect/>
            </a:stretch>
          </p:blipFill>
          <p:spPr>
            <a:xfrm>
              <a:off x="5440680" y="1463040"/>
              <a:ext cx="3657601" cy="4480559"/>
            </a:xfrm>
            <a:prstGeom prst="rect">
              <a:avLst/>
            </a:prstGeom>
            <a:noFill/>
            <a:ln>
              <a:noFill/>
            </a:ln>
          </p:spPr>
        </p:pic>
        <p:pic>
          <p:nvPicPr>
            <p:cNvPr id="619" name="Google Shape;619;p60"/>
            <p:cNvPicPr preferRelativeResize="0"/>
            <p:nvPr/>
          </p:nvPicPr>
          <p:blipFill>
            <a:blip r:embed="rId5">
              <a:alphaModFix/>
            </a:blip>
            <a:stretch>
              <a:fillRect/>
            </a:stretch>
          </p:blipFill>
          <p:spPr>
            <a:xfrm>
              <a:off x="1783080" y="1463040"/>
              <a:ext cx="3657601" cy="4480559"/>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1"/>
          <p:cNvSpPr txBox="1"/>
          <p:nvPr>
            <p:ph type="title"/>
          </p:nvPr>
        </p:nvSpPr>
        <p:spPr>
          <a:xfrm>
            <a:off x="311700" y="4917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5" name="Google Shape;625;p61"/>
          <p:cNvSpPr txBox="1"/>
          <p:nvPr>
            <p:ph idx="1" type="body"/>
          </p:nvPr>
        </p:nvSpPr>
        <p:spPr>
          <a:xfrm>
            <a:off x="311700" y="14350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26" name="Google Shape;626;p6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7" name="Google Shape;627;p61"/>
          <p:cNvPicPr preferRelativeResize="0"/>
          <p:nvPr/>
        </p:nvPicPr>
        <p:blipFill>
          <a:blip r:embed="rId3">
            <a:alphaModFix/>
          </a:blip>
          <a:stretch>
            <a:fillRect/>
          </a:stretch>
        </p:blipFill>
        <p:spPr>
          <a:xfrm>
            <a:off x="8372475" y="8382000"/>
            <a:ext cx="5743575" cy="5781675"/>
          </a:xfrm>
          <a:prstGeom prst="rect">
            <a:avLst/>
          </a:prstGeom>
          <a:noFill/>
          <a:ln>
            <a:noFill/>
          </a:ln>
        </p:spPr>
      </p:pic>
      <p:pic>
        <p:nvPicPr>
          <p:cNvPr id="628" name="Google Shape;628;p61"/>
          <p:cNvPicPr preferRelativeResize="0"/>
          <p:nvPr/>
        </p:nvPicPr>
        <p:blipFill>
          <a:blip r:embed="rId4">
            <a:alphaModFix/>
          </a:blip>
          <a:stretch>
            <a:fillRect/>
          </a:stretch>
        </p:blipFill>
        <p:spPr>
          <a:xfrm>
            <a:off x="11582400" y="10077450"/>
            <a:ext cx="5743575" cy="5781675"/>
          </a:xfrm>
          <a:prstGeom prst="rect">
            <a:avLst/>
          </a:prstGeom>
          <a:noFill/>
          <a:ln>
            <a:noFill/>
          </a:ln>
        </p:spPr>
      </p:pic>
      <p:grpSp>
        <p:nvGrpSpPr>
          <p:cNvPr id="629" name="Google Shape;629;p61"/>
          <p:cNvGrpSpPr/>
          <p:nvPr/>
        </p:nvGrpSpPr>
        <p:grpSpPr>
          <a:xfrm>
            <a:off x="118872" y="1444752"/>
            <a:ext cx="8979409" cy="4544568"/>
            <a:chOff x="118872" y="1444752"/>
            <a:chExt cx="8979409" cy="4544568"/>
          </a:xfrm>
        </p:grpSpPr>
        <p:pic>
          <p:nvPicPr>
            <p:cNvPr id="630" name="Google Shape;630;p61"/>
            <p:cNvPicPr preferRelativeResize="0"/>
            <p:nvPr/>
          </p:nvPicPr>
          <p:blipFill>
            <a:blip r:embed="rId5">
              <a:alphaModFix/>
            </a:blip>
            <a:stretch>
              <a:fillRect/>
            </a:stretch>
          </p:blipFill>
          <p:spPr>
            <a:xfrm>
              <a:off x="118872" y="1444752"/>
              <a:ext cx="1645920" cy="4544568"/>
            </a:xfrm>
            <a:prstGeom prst="rect">
              <a:avLst/>
            </a:prstGeom>
            <a:noFill/>
            <a:ln>
              <a:noFill/>
            </a:ln>
          </p:spPr>
        </p:pic>
        <p:pic>
          <p:nvPicPr>
            <p:cNvPr id="631" name="Google Shape;631;p61"/>
            <p:cNvPicPr preferRelativeResize="0"/>
            <p:nvPr/>
          </p:nvPicPr>
          <p:blipFill>
            <a:blip r:embed="rId3">
              <a:alphaModFix/>
            </a:blip>
            <a:stretch>
              <a:fillRect/>
            </a:stretch>
          </p:blipFill>
          <p:spPr>
            <a:xfrm>
              <a:off x="1783080" y="1463040"/>
              <a:ext cx="3657601" cy="4480560"/>
            </a:xfrm>
            <a:prstGeom prst="rect">
              <a:avLst/>
            </a:prstGeom>
            <a:noFill/>
            <a:ln>
              <a:noFill/>
            </a:ln>
          </p:spPr>
        </p:pic>
        <p:pic>
          <p:nvPicPr>
            <p:cNvPr id="632" name="Google Shape;632;p61"/>
            <p:cNvPicPr preferRelativeResize="0"/>
            <p:nvPr/>
          </p:nvPicPr>
          <p:blipFill>
            <a:blip r:embed="rId4">
              <a:alphaModFix/>
            </a:blip>
            <a:stretch>
              <a:fillRect/>
            </a:stretch>
          </p:blipFill>
          <p:spPr>
            <a:xfrm>
              <a:off x="5440680" y="1463040"/>
              <a:ext cx="3657601" cy="448056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 type="body"/>
          </p:nvPr>
        </p:nvSpPr>
        <p:spPr>
          <a:xfrm>
            <a:off x="311700" y="521957"/>
            <a:ext cx="8520600" cy="629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General form of the probability:</a:t>
            </a:r>
            <a:endParaRPr sz="2000">
              <a:latin typeface="Helvetica Neue"/>
              <a:ea typeface="Helvetica Neue"/>
              <a:cs typeface="Helvetica Neue"/>
              <a:sym typeface="Helvetica Neue"/>
            </a:endParaRPr>
          </a:p>
        </p:txBody>
      </p:sp>
      <p:sp>
        <p:nvSpPr>
          <p:cNvPr id="96" name="Google Shape;96;p17"/>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7"/>
          <p:cNvPicPr preferRelativeResize="0"/>
          <p:nvPr/>
        </p:nvPicPr>
        <p:blipFill>
          <a:blip r:embed="rId3">
            <a:alphaModFix/>
          </a:blip>
          <a:stretch>
            <a:fillRect/>
          </a:stretch>
        </p:blipFill>
        <p:spPr>
          <a:xfrm>
            <a:off x="2033438" y="1079748"/>
            <a:ext cx="5077151" cy="984025"/>
          </a:xfrm>
          <a:prstGeom prst="rect">
            <a:avLst/>
          </a:prstGeom>
          <a:noFill/>
          <a:ln>
            <a:noFill/>
          </a:ln>
        </p:spPr>
      </p:pic>
      <p:pic>
        <p:nvPicPr>
          <p:cNvPr id="98" name="Google Shape;98;p17"/>
          <p:cNvPicPr preferRelativeResize="0"/>
          <p:nvPr/>
        </p:nvPicPr>
        <p:blipFill>
          <a:blip r:embed="rId4">
            <a:alphaModFix/>
          </a:blip>
          <a:stretch>
            <a:fillRect/>
          </a:stretch>
        </p:blipFill>
        <p:spPr>
          <a:xfrm>
            <a:off x="1805923" y="2083500"/>
            <a:ext cx="5532176" cy="1500800"/>
          </a:xfrm>
          <a:prstGeom prst="rect">
            <a:avLst/>
          </a:prstGeom>
          <a:noFill/>
          <a:ln>
            <a:noFill/>
          </a:ln>
        </p:spPr>
      </p:pic>
      <p:grpSp>
        <p:nvGrpSpPr>
          <p:cNvPr id="99" name="Google Shape;99;p17"/>
          <p:cNvGrpSpPr/>
          <p:nvPr/>
        </p:nvGrpSpPr>
        <p:grpSpPr>
          <a:xfrm>
            <a:off x="305133" y="4509294"/>
            <a:ext cx="8533734" cy="1228455"/>
            <a:chOff x="514575" y="2314625"/>
            <a:chExt cx="6095525" cy="897796"/>
          </a:xfrm>
        </p:grpSpPr>
        <p:pic>
          <p:nvPicPr>
            <p:cNvPr id="100" name="Google Shape;100;p17"/>
            <p:cNvPicPr preferRelativeResize="0"/>
            <p:nvPr/>
          </p:nvPicPr>
          <p:blipFill rotWithShape="1">
            <a:blip r:embed="rId5">
              <a:alphaModFix/>
            </a:blip>
            <a:srcRect b="0" l="0" r="0" t="77926"/>
            <a:stretch/>
          </p:blipFill>
          <p:spPr>
            <a:xfrm>
              <a:off x="533150" y="2904846"/>
              <a:ext cx="3343275" cy="307575"/>
            </a:xfrm>
            <a:prstGeom prst="rect">
              <a:avLst/>
            </a:prstGeom>
            <a:noFill/>
            <a:ln>
              <a:noFill/>
            </a:ln>
          </p:spPr>
        </p:pic>
        <p:pic>
          <p:nvPicPr>
            <p:cNvPr id="101" name="Google Shape;101;p17"/>
            <p:cNvPicPr preferRelativeResize="0"/>
            <p:nvPr/>
          </p:nvPicPr>
          <p:blipFill rotWithShape="1">
            <a:blip r:embed="rId5">
              <a:alphaModFix/>
            </a:blip>
            <a:srcRect b="58982" l="0" r="0" t="0"/>
            <a:stretch/>
          </p:blipFill>
          <p:spPr>
            <a:xfrm>
              <a:off x="514575" y="2314625"/>
              <a:ext cx="3343275" cy="571525"/>
            </a:xfrm>
            <a:prstGeom prst="rect">
              <a:avLst/>
            </a:prstGeom>
            <a:noFill/>
            <a:ln>
              <a:noFill/>
            </a:ln>
          </p:spPr>
        </p:pic>
        <p:pic>
          <p:nvPicPr>
            <p:cNvPr id="102" name="Google Shape;102;p17"/>
            <p:cNvPicPr preferRelativeResize="0"/>
            <p:nvPr/>
          </p:nvPicPr>
          <p:blipFill rotWithShape="1">
            <a:blip r:embed="rId5">
              <a:alphaModFix/>
            </a:blip>
            <a:srcRect b="18822" l="8558" r="0" t="40159"/>
            <a:stretch/>
          </p:blipFill>
          <p:spPr>
            <a:xfrm>
              <a:off x="3553050" y="2314625"/>
              <a:ext cx="3057050" cy="571525"/>
            </a:xfrm>
            <a:prstGeom prst="rect">
              <a:avLst/>
            </a:prstGeom>
            <a:noFill/>
            <a:ln>
              <a:noFill/>
            </a:ln>
          </p:spPr>
        </p:pic>
      </p:grpSp>
      <p:sp>
        <p:nvSpPr>
          <p:cNvPr id="103" name="Google Shape;103;p17"/>
          <p:cNvSpPr txBox="1"/>
          <p:nvPr>
            <p:ph idx="1" type="body"/>
          </p:nvPr>
        </p:nvSpPr>
        <p:spPr>
          <a:xfrm>
            <a:off x="311700" y="3732107"/>
            <a:ext cx="8520600" cy="629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The main </a:t>
            </a:r>
            <a:r>
              <a:rPr lang="en" sz="2000">
                <a:latin typeface="Helvetica Neue"/>
                <a:ea typeface="Helvetica Neue"/>
                <a:cs typeface="Helvetica Neue"/>
                <a:sym typeface="Helvetica Neue"/>
              </a:rPr>
              <a:t>probability</a:t>
            </a:r>
            <a:r>
              <a:rPr lang="en" sz="2000">
                <a:latin typeface="Helvetica Neue"/>
                <a:ea typeface="Helvetica Neue"/>
                <a:cs typeface="Helvetica Neue"/>
                <a:sym typeface="Helvetica Neue"/>
              </a:rPr>
              <a:t> formulas we used</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104" name="Google Shape;104;p17"/>
          <p:cNvSpPr txBox="1"/>
          <p:nvPr/>
        </p:nvSpPr>
        <p:spPr>
          <a:xfrm>
            <a:off x="1895525" y="6259225"/>
            <a:ext cx="67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00"/>
                </a:solidFill>
                <a:highlight>
                  <a:srgbClr val="FFFFFF"/>
                </a:highlight>
                <a:latin typeface="Times New Roman"/>
                <a:ea typeface="Times New Roman"/>
                <a:cs typeface="Times New Roman"/>
                <a:sym typeface="Times New Roman"/>
              </a:rPr>
              <a:t>N. Nath, M. Ghosh, and S. Goswami, </a:t>
            </a:r>
            <a:r>
              <a:rPr i="1" lang="en" sz="1000">
                <a:solidFill>
                  <a:srgbClr val="000000"/>
                </a:solidFill>
                <a:latin typeface="Times New Roman"/>
                <a:ea typeface="Times New Roman"/>
                <a:cs typeface="Times New Roman"/>
                <a:sym typeface="Times New Roman"/>
              </a:rPr>
              <a:t>The Physics of Antineutrinos in DUNE and Determination of Octant and  δ</a:t>
            </a:r>
            <a:r>
              <a:rPr baseline="-25000" i="1" lang="en" sz="1000">
                <a:solidFill>
                  <a:srgbClr val="000000"/>
                </a:solidFill>
                <a:latin typeface="Times New Roman"/>
                <a:ea typeface="Times New Roman"/>
                <a:cs typeface="Times New Roman"/>
                <a:sym typeface="Times New Roman"/>
              </a:rPr>
              <a:t>CP</a:t>
            </a:r>
            <a:r>
              <a:rPr lang="en" sz="1000">
                <a:solidFill>
                  <a:srgbClr val="000000"/>
                </a:solidFill>
                <a:highlight>
                  <a:srgbClr val="FFFFFF"/>
                </a:highlight>
                <a:latin typeface="Times New Roman"/>
                <a:ea typeface="Times New Roman"/>
                <a:cs typeface="Times New Roman"/>
                <a:sym typeface="Times New Roman"/>
              </a:rPr>
              <a:t>, Nuclear Physics B </a:t>
            </a:r>
            <a:r>
              <a:rPr b="1" lang="en" sz="1000">
                <a:solidFill>
                  <a:srgbClr val="000000"/>
                </a:solidFill>
                <a:latin typeface="Times New Roman"/>
                <a:ea typeface="Times New Roman"/>
                <a:cs typeface="Times New Roman"/>
                <a:sym typeface="Times New Roman"/>
              </a:rPr>
              <a:t>913</a:t>
            </a:r>
            <a:r>
              <a:rPr lang="en" sz="1000">
                <a:solidFill>
                  <a:srgbClr val="000000"/>
                </a:solidFill>
                <a:highlight>
                  <a:srgbClr val="FFFFFF"/>
                </a:highlight>
                <a:latin typeface="Times New Roman"/>
                <a:ea typeface="Times New Roman"/>
                <a:cs typeface="Times New Roman"/>
                <a:sym typeface="Times New Roman"/>
              </a:rPr>
              <a:t>, 381 (2016).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2"/>
          <p:cNvSpPr/>
          <p:nvPr/>
        </p:nvSpPr>
        <p:spPr>
          <a:xfrm>
            <a:off x="125" y="0"/>
            <a:ext cx="9144000" cy="6959700"/>
          </a:xfrm>
          <a:prstGeom prst="rect">
            <a:avLst/>
          </a:prstGeom>
          <a:solidFill>
            <a:srgbClr val="741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2"/>
          <p:cNvSpPr txBox="1"/>
          <p:nvPr>
            <p:ph idx="4294967295" type="subTitle"/>
          </p:nvPr>
        </p:nvSpPr>
        <p:spPr>
          <a:xfrm>
            <a:off x="311825" y="5249825"/>
            <a:ext cx="8520600" cy="143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Trebuchet MS"/>
                <a:ea typeface="Trebuchet MS"/>
                <a:cs typeface="Trebuchet MS"/>
                <a:sym typeface="Trebuchet MS"/>
              </a:rPr>
              <a:t>© </a:t>
            </a:r>
            <a:r>
              <a:rPr b="1" lang="en" sz="2000">
                <a:solidFill>
                  <a:schemeClr val="lt1"/>
                </a:solidFill>
                <a:latin typeface="Trebuchet MS"/>
                <a:ea typeface="Trebuchet MS"/>
                <a:cs typeface="Trebuchet MS"/>
                <a:sym typeface="Trebuchet MS"/>
              </a:rPr>
              <a:t>Yuan-Yen Peng and</a:t>
            </a:r>
            <a:r>
              <a:rPr b="1" lang="en" sz="2000">
                <a:solidFill>
                  <a:schemeClr val="lt1"/>
                </a:solidFill>
                <a:latin typeface="Trebuchet MS"/>
                <a:ea typeface="Trebuchet MS"/>
                <a:cs typeface="Trebuchet MS"/>
                <a:sym typeface="Trebuchet MS"/>
              </a:rPr>
              <a:t> Siang-Yuan Lin</a:t>
            </a:r>
            <a:r>
              <a:rPr b="1" lang="en" sz="2000">
                <a:solidFill>
                  <a:schemeClr val="lt1"/>
                </a:solidFill>
                <a:latin typeface="Trebuchet MS"/>
                <a:ea typeface="Trebuchet MS"/>
                <a:cs typeface="Trebuchet MS"/>
                <a:sym typeface="Trebuchet MS"/>
              </a:rPr>
              <a:t>, Dept. of Physics, National Tsing Hua, University, Hsinchu, Taiwan.</a:t>
            </a:r>
            <a:endParaRPr b="1" sz="2000">
              <a:solidFill>
                <a:schemeClr val="lt1"/>
              </a:solidFill>
              <a:latin typeface="Trebuchet MS"/>
              <a:ea typeface="Trebuchet MS"/>
              <a:cs typeface="Trebuchet MS"/>
              <a:sym typeface="Trebuchet MS"/>
            </a:endParaRPr>
          </a:p>
          <a:p>
            <a:pPr indent="0" lvl="0" marL="0" rtl="0" algn="l">
              <a:lnSpc>
                <a:spcPct val="115000"/>
              </a:lnSpc>
              <a:spcBef>
                <a:spcPts val="1200"/>
              </a:spcBef>
              <a:spcAft>
                <a:spcPts val="0"/>
              </a:spcAft>
              <a:buNone/>
            </a:pPr>
            <a:r>
              <a:rPr b="1" lang="en" sz="2000">
                <a:solidFill>
                  <a:schemeClr val="lt1"/>
                </a:solidFill>
                <a:latin typeface="Trebuchet MS"/>
                <a:ea typeface="Trebuchet MS"/>
                <a:cs typeface="Trebuchet MS"/>
                <a:sym typeface="Trebuchet MS"/>
              </a:rPr>
              <a:t>Email: </a:t>
            </a:r>
            <a:r>
              <a:rPr b="1" lang="en" sz="2000" u="sng">
                <a:solidFill>
                  <a:schemeClr val="hlink"/>
                </a:solidFill>
                <a:latin typeface="Trebuchet MS"/>
                <a:ea typeface="Trebuchet MS"/>
                <a:cs typeface="Trebuchet MS"/>
                <a:sym typeface="Trebuchet MS"/>
                <a:hlinkClick r:id="rId3"/>
              </a:rPr>
              <a:t>garyphys0915@gapp.nthu.edu.tw</a:t>
            </a:r>
            <a:r>
              <a:rPr b="1" lang="en" sz="2000">
                <a:solidFill>
                  <a:schemeClr val="lt1"/>
                </a:solidFill>
                <a:latin typeface="Trebuchet MS"/>
                <a:ea typeface="Trebuchet MS"/>
                <a:cs typeface="Trebuchet MS"/>
                <a:sym typeface="Trebuchet MS"/>
              </a:rPr>
              <a:t>, </a:t>
            </a:r>
            <a:r>
              <a:rPr b="1" lang="en" sz="2000" u="sng">
                <a:solidFill>
                  <a:schemeClr val="hlink"/>
                </a:solidFill>
                <a:latin typeface="Trebuchet MS"/>
                <a:ea typeface="Trebuchet MS"/>
                <a:cs typeface="Trebuchet MS"/>
                <a:sym typeface="Trebuchet MS"/>
                <a:hlinkClick r:id="rId4"/>
              </a:rPr>
              <a:t>sylin@gapp.nthu.edu.tw</a:t>
            </a:r>
            <a:r>
              <a:rPr b="1" lang="en" sz="2000">
                <a:solidFill>
                  <a:schemeClr val="lt1"/>
                </a:solidFill>
                <a:latin typeface="Trebuchet MS"/>
                <a:ea typeface="Trebuchet MS"/>
                <a:cs typeface="Trebuchet MS"/>
                <a:sym typeface="Trebuchet MS"/>
              </a:rPr>
              <a:t> </a:t>
            </a:r>
            <a:endParaRPr b="1" sz="2000">
              <a:solidFill>
                <a:schemeClr val="lt1"/>
              </a:solidFill>
              <a:latin typeface="Trebuchet MS"/>
              <a:ea typeface="Trebuchet MS"/>
              <a:cs typeface="Trebuchet MS"/>
              <a:sym typeface="Trebuchet MS"/>
            </a:endParaRPr>
          </a:p>
          <a:p>
            <a:pPr indent="0" lvl="0" marL="0" rtl="0" algn="l">
              <a:lnSpc>
                <a:spcPct val="115000"/>
              </a:lnSpc>
              <a:spcBef>
                <a:spcPts val="1200"/>
              </a:spcBef>
              <a:spcAft>
                <a:spcPts val="1200"/>
              </a:spcAft>
              <a:buNone/>
            </a:pPr>
            <a:r>
              <a:t/>
            </a:r>
            <a:endParaRPr b="1" sz="2000">
              <a:solidFill>
                <a:schemeClr val="lt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22300" y="2584700"/>
            <a:ext cx="2307193" cy="1451725"/>
          </a:xfrm>
          <a:prstGeom prst="rect">
            <a:avLst/>
          </a:prstGeom>
          <a:noFill/>
          <a:ln>
            <a:noFill/>
          </a:ln>
        </p:spPr>
      </p:pic>
      <p:sp>
        <p:nvSpPr>
          <p:cNvPr id="110" name="Google Shape;110;p18"/>
          <p:cNvSpPr txBox="1"/>
          <p:nvPr>
            <p:ph type="title"/>
          </p:nvPr>
        </p:nvSpPr>
        <p:spPr>
          <a:xfrm>
            <a:off x="311700" y="4917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t>2.1 Data description</a:t>
            </a:r>
            <a:endParaRPr b="1" sz="3620"/>
          </a:p>
        </p:txBody>
      </p:sp>
      <p:sp>
        <p:nvSpPr>
          <p:cNvPr id="111" name="Google Shape;111;p18"/>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12" name="Google Shape;112;p18"/>
          <p:cNvCxnSpPr/>
          <p:nvPr/>
        </p:nvCxnSpPr>
        <p:spPr>
          <a:xfrm>
            <a:off x="381000" y="1270000"/>
            <a:ext cx="8458200" cy="0"/>
          </a:xfrm>
          <a:prstGeom prst="straightConnector1">
            <a:avLst/>
          </a:prstGeom>
          <a:noFill/>
          <a:ln cap="flat" cmpd="sng" w="76200">
            <a:solidFill>
              <a:srgbClr val="0066CC"/>
            </a:solidFill>
            <a:prstDash val="solid"/>
            <a:round/>
            <a:headEnd len="med" w="med" type="none"/>
            <a:tailEnd len="med" w="med" type="none"/>
          </a:ln>
        </p:spPr>
      </p:cxnSp>
      <p:sp>
        <p:nvSpPr>
          <p:cNvPr id="113" name="Google Shape;113;p18"/>
          <p:cNvSpPr txBox="1"/>
          <p:nvPr/>
        </p:nvSpPr>
        <p:spPr>
          <a:xfrm>
            <a:off x="380975" y="1634375"/>
            <a:ext cx="845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Helvetica Neue"/>
                <a:ea typeface="Helvetica Neue"/>
                <a:cs typeface="Helvetica Neue"/>
                <a:sym typeface="Helvetica Neue"/>
              </a:rPr>
              <a:t>Data source:</a:t>
            </a:r>
            <a:r>
              <a:rPr lang="en" sz="2400">
                <a:latin typeface="Helvetica Neue"/>
                <a:ea typeface="Helvetica Neue"/>
                <a:cs typeface="Helvetica Neue"/>
                <a:sym typeface="Helvetica Neue"/>
              </a:rPr>
              <a:t> </a:t>
            </a:r>
            <a:r>
              <a:rPr lang="en" sz="2400" u="sng">
                <a:solidFill>
                  <a:schemeClr val="hlink"/>
                </a:solidFill>
                <a:latin typeface="Helvetica Neue"/>
                <a:ea typeface="Helvetica Neue"/>
                <a:cs typeface="Helvetica Neue"/>
                <a:sym typeface="Helvetica Neue"/>
                <a:hlinkClick r:id="rId4"/>
              </a:rPr>
              <a:t>GLoBES</a:t>
            </a:r>
            <a:r>
              <a:rPr lang="en" sz="2400">
                <a:latin typeface="Helvetica Neue"/>
                <a:ea typeface="Helvetica Neue"/>
                <a:cs typeface="Helvetica Neue"/>
                <a:sym typeface="Helvetica Neue"/>
              </a:rPr>
              <a:t> </a:t>
            </a:r>
            <a:r>
              <a:rPr lang="en" sz="2400">
                <a:solidFill>
                  <a:schemeClr val="dk2"/>
                </a:solidFill>
                <a:latin typeface="Helvetica Neue"/>
                <a:ea typeface="Helvetica Neue"/>
                <a:cs typeface="Helvetica Neue"/>
                <a:sym typeface="Helvetica Neue"/>
              </a:rPr>
              <a:t>simulation data.</a:t>
            </a:r>
            <a:endParaRPr sz="2400">
              <a:solidFill>
                <a:schemeClr val="dk2"/>
              </a:solidFill>
              <a:latin typeface="Helvetica Neue"/>
              <a:ea typeface="Helvetica Neue"/>
              <a:cs typeface="Helvetica Neue"/>
              <a:sym typeface="Helvetica Neue"/>
            </a:endParaRPr>
          </a:p>
        </p:txBody>
      </p:sp>
      <p:pic>
        <p:nvPicPr>
          <p:cNvPr descr="GLoBES Logo" id="114" name="Google Shape;114;p18"/>
          <p:cNvPicPr preferRelativeResize="0"/>
          <p:nvPr/>
        </p:nvPicPr>
        <p:blipFill>
          <a:blip r:embed="rId5">
            <a:alphaModFix/>
          </a:blip>
          <a:stretch>
            <a:fillRect/>
          </a:stretch>
        </p:blipFill>
        <p:spPr>
          <a:xfrm>
            <a:off x="6470625" y="1481975"/>
            <a:ext cx="1143000" cy="1123950"/>
          </a:xfrm>
          <a:prstGeom prst="rect">
            <a:avLst/>
          </a:prstGeom>
          <a:noFill/>
          <a:ln>
            <a:noFill/>
          </a:ln>
        </p:spPr>
      </p:pic>
      <p:sp>
        <p:nvSpPr>
          <p:cNvPr id="115" name="Google Shape;115;p18"/>
          <p:cNvSpPr txBox="1"/>
          <p:nvPr/>
        </p:nvSpPr>
        <p:spPr>
          <a:xfrm>
            <a:off x="342900" y="4607100"/>
            <a:ext cx="845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p>
        </p:txBody>
      </p:sp>
      <p:pic>
        <p:nvPicPr>
          <p:cNvPr id="116" name="Google Shape;116;p18"/>
          <p:cNvPicPr preferRelativeResize="0"/>
          <p:nvPr/>
        </p:nvPicPr>
        <p:blipFill>
          <a:blip r:embed="rId6">
            <a:alphaModFix/>
          </a:blip>
          <a:stretch>
            <a:fillRect/>
          </a:stretch>
        </p:blipFill>
        <p:spPr>
          <a:xfrm>
            <a:off x="0" y="4243800"/>
            <a:ext cx="4858299" cy="1828800"/>
          </a:xfrm>
          <a:prstGeom prst="rect">
            <a:avLst/>
          </a:prstGeom>
          <a:noFill/>
          <a:ln>
            <a:noFill/>
          </a:ln>
        </p:spPr>
      </p:pic>
      <p:pic>
        <p:nvPicPr>
          <p:cNvPr id="117" name="Google Shape;117;p18"/>
          <p:cNvPicPr preferRelativeResize="0"/>
          <p:nvPr/>
        </p:nvPicPr>
        <p:blipFill>
          <a:blip r:embed="rId7">
            <a:alphaModFix/>
          </a:blip>
          <a:stretch>
            <a:fillRect/>
          </a:stretch>
        </p:blipFill>
        <p:spPr>
          <a:xfrm>
            <a:off x="4858300" y="4243800"/>
            <a:ext cx="4285699" cy="1828800"/>
          </a:xfrm>
          <a:prstGeom prst="rect">
            <a:avLst/>
          </a:prstGeom>
          <a:noFill/>
          <a:ln>
            <a:noFill/>
          </a:ln>
        </p:spPr>
      </p:pic>
      <p:pic>
        <p:nvPicPr>
          <p:cNvPr id="118" name="Google Shape;118;p18"/>
          <p:cNvPicPr preferRelativeResize="0"/>
          <p:nvPr/>
        </p:nvPicPr>
        <p:blipFill>
          <a:blip r:embed="rId8">
            <a:alphaModFix/>
          </a:blip>
          <a:stretch>
            <a:fillRect/>
          </a:stretch>
        </p:blipFill>
        <p:spPr>
          <a:xfrm>
            <a:off x="2384100" y="3101339"/>
            <a:ext cx="6684774" cy="419546"/>
          </a:xfrm>
          <a:prstGeom prst="rect">
            <a:avLst/>
          </a:prstGeom>
          <a:noFill/>
          <a:ln>
            <a:noFill/>
          </a:ln>
        </p:spPr>
      </p:pic>
      <p:sp>
        <p:nvSpPr>
          <p:cNvPr id="119" name="Google Shape;119;p18"/>
          <p:cNvSpPr txBox="1"/>
          <p:nvPr/>
        </p:nvSpPr>
        <p:spPr>
          <a:xfrm>
            <a:off x="1863900" y="6412225"/>
            <a:ext cx="7730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lang="en" sz="1000">
                <a:solidFill>
                  <a:srgbClr val="2C3E50"/>
                </a:solidFill>
                <a:highlight>
                  <a:srgbClr val="FFFFFF"/>
                </a:highlight>
                <a:latin typeface="Times New Roman"/>
                <a:ea typeface="Times New Roman"/>
                <a:cs typeface="Times New Roman"/>
                <a:sym typeface="Times New Roman"/>
              </a:rPr>
              <a:t>Callum Wilkinson, </a:t>
            </a:r>
            <a:r>
              <a:rPr lang="en" sz="1000" u="sng">
                <a:solidFill>
                  <a:schemeClr val="hlink"/>
                </a:solidFill>
                <a:highlight>
                  <a:srgbClr val="FFFFFF"/>
                </a:highlight>
                <a:latin typeface="Times New Roman"/>
                <a:ea typeface="Times New Roman"/>
                <a:cs typeface="Times New Roman"/>
                <a:sym typeface="Times New Roman"/>
                <a:hlinkClick r:id="rId9"/>
              </a:rPr>
              <a:t>Neutrino oscillation physics and cross sections</a:t>
            </a:r>
            <a:endParaRPr sz="1000">
              <a:latin typeface="Times New Roman"/>
              <a:ea typeface="Times New Roman"/>
              <a:cs typeface="Times New Roman"/>
              <a:sym typeface="Times New Roman"/>
            </a:endParaRPr>
          </a:p>
        </p:txBody>
      </p:sp>
      <p:sp>
        <p:nvSpPr>
          <p:cNvPr id="120" name="Google Shape;120;p18"/>
          <p:cNvSpPr/>
          <p:nvPr/>
        </p:nvSpPr>
        <p:spPr>
          <a:xfrm>
            <a:off x="3457575" y="2928824"/>
            <a:ext cx="1066800" cy="690600"/>
          </a:xfrm>
          <a:prstGeom prst="ellipse">
            <a:avLst/>
          </a:prstGeom>
          <a:noFill/>
          <a:ln cap="flat" cmpd="sng" w="28575">
            <a:solidFill>
              <a:srgbClr val="007A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248525" y="2928825"/>
            <a:ext cx="1820400" cy="690600"/>
          </a:xfrm>
          <a:prstGeom prst="ellipse">
            <a:avLst/>
          </a:prstGeom>
          <a:noFill/>
          <a:ln cap="flat" cmpd="sng" w="28575">
            <a:solidFill>
              <a:srgbClr val="007A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4437925" y="5095575"/>
            <a:ext cx="7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1,000</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nvSpPr>
        <p:spPr>
          <a:xfrm>
            <a:off x="1039425" y="710500"/>
            <a:ext cx="72213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In this project we have  4 channels (2 appearances and 2 disappearances), and 3 labels (</a:t>
            </a:r>
            <a:r>
              <a:rPr i="1" lang="en" sz="2200">
                <a:solidFill>
                  <a:schemeClr val="dk1"/>
                </a:solidFill>
                <a:latin typeface="Times New Roman"/>
                <a:ea typeface="Times New Roman"/>
                <a:cs typeface="Times New Roman"/>
                <a:sym typeface="Times New Roman"/>
              </a:rPr>
              <a:t>ldm, θ</a:t>
            </a:r>
            <a:r>
              <a:rPr baseline="-25000" i="1" lang="en" sz="2200">
                <a:solidFill>
                  <a:schemeClr val="dk1"/>
                </a:solidFill>
                <a:latin typeface="Times New Roman"/>
                <a:ea typeface="Times New Roman"/>
                <a:cs typeface="Times New Roman"/>
                <a:sym typeface="Times New Roman"/>
              </a:rPr>
              <a:t>23</a:t>
            </a:r>
            <a:r>
              <a:rPr i="1" lang="en" sz="2200">
                <a:solidFill>
                  <a:schemeClr val="dk1"/>
                </a:solidFill>
                <a:latin typeface="Times New Roman"/>
                <a:ea typeface="Times New Roman"/>
                <a:cs typeface="Times New Roman"/>
                <a:sym typeface="Times New Roman"/>
              </a:rPr>
              <a:t>,  δ</a:t>
            </a:r>
            <a:r>
              <a:rPr baseline="-25000" i="1" lang="en" sz="2200">
                <a:solidFill>
                  <a:schemeClr val="dk1"/>
                </a:solidFill>
                <a:latin typeface="Times New Roman"/>
                <a:ea typeface="Times New Roman"/>
                <a:cs typeface="Times New Roman"/>
                <a:sym typeface="Times New Roman"/>
              </a:rPr>
              <a:t>CP</a:t>
            </a:r>
            <a:r>
              <a:rPr baseline="-25000" lang="en" sz="2200">
                <a:solidFill>
                  <a:schemeClr val="dk1"/>
                </a:solidFill>
                <a:latin typeface="Helvetica Neue"/>
                <a:ea typeface="Helvetica Neue"/>
                <a:cs typeface="Helvetica Neue"/>
                <a:sym typeface="Helvetica Neue"/>
              </a:rPr>
              <a:t> </a:t>
            </a:r>
            <a:r>
              <a:rPr lang="en" sz="2200">
                <a:solidFill>
                  <a:schemeClr val="dk1"/>
                </a:solidFill>
                <a:latin typeface="Helvetica Neue"/>
                <a:ea typeface="Helvetica Neue"/>
                <a:cs typeface="Helvetica Neue"/>
                <a:sym typeface="Helvetica Neue"/>
              </a:rPr>
              <a:t>).</a:t>
            </a:r>
            <a:endParaRPr sz="2200">
              <a:solidFill>
                <a:schemeClr val="dk1"/>
              </a:solidFill>
              <a:latin typeface="Helvetica Neue"/>
              <a:ea typeface="Helvetica Neue"/>
              <a:cs typeface="Helvetica Neue"/>
              <a:sym typeface="Helvetica Neue"/>
            </a:endParaRPr>
          </a:p>
        </p:txBody>
      </p:sp>
      <p:sp>
        <p:nvSpPr>
          <p:cNvPr id="129" name="Google Shape;129;p19"/>
          <p:cNvSpPr/>
          <p:nvPr/>
        </p:nvSpPr>
        <p:spPr>
          <a:xfrm>
            <a:off x="625250" y="646975"/>
            <a:ext cx="274200" cy="1022400"/>
          </a:xfrm>
          <a:prstGeom prst="leftBrace">
            <a:avLst>
              <a:gd fmla="val 50000" name="adj1"/>
              <a:gd fmla="val 50000" name="adj2"/>
            </a:avLst>
          </a:prstGeom>
          <a:noFill/>
          <a:ln cap="flat" cmpd="sng" w="38100">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7CAFD7"/>
              </a:solidFill>
              <a:latin typeface="Helvetica Neue"/>
              <a:ea typeface="Helvetica Neue"/>
              <a:cs typeface="Helvetica Neue"/>
              <a:sym typeface="Helvetica Neue"/>
            </a:endParaRPr>
          </a:p>
        </p:txBody>
      </p:sp>
      <p:sp>
        <p:nvSpPr>
          <p:cNvPr id="130" name="Google Shape;130;p19"/>
          <p:cNvSpPr/>
          <p:nvPr/>
        </p:nvSpPr>
        <p:spPr>
          <a:xfrm>
            <a:off x="8052225" y="646975"/>
            <a:ext cx="208500" cy="1022400"/>
          </a:xfrm>
          <a:prstGeom prst="rightBrace">
            <a:avLst>
              <a:gd fmla="val 50000" name="adj1"/>
              <a:gd fmla="val 50000" name="adj2"/>
            </a:avLst>
          </a:prstGeom>
          <a:noFill/>
          <a:ln cap="flat" cmpd="sng" w="38100">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9"/>
          <p:cNvPicPr preferRelativeResize="0"/>
          <p:nvPr/>
        </p:nvPicPr>
        <p:blipFill>
          <a:blip r:embed="rId3">
            <a:alphaModFix/>
          </a:blip>
          <a:stretch>
            <a:fillRect/>
          </a:stretch>
        </p:blipFill>
        <p:spPr>
          <a:xfrm>
            <a:off x="2634200" y="2405350"/>
            <a:ext cx="3722474" cy="3722474"/>
          </a:xfrm>
          <a:prstGeom prst="rect">
            <a:avLst/>
          </a:prstGeom>
          <a:noFill/>
          <a:ln>
            <a:noFill/>
          </a:ln>
        </p:spPr>
      </p:pic>
      <p:sp>
        <p:nvSpPr>
          <p:cNvPr id="132" name="Google Shape;132;p19"/>
          <p:cNvSpPr txBox="1"/>
          <p:nvPr/>
        </p:nvSpPr>
        <p:spPr>
          <a:xfrm>
            <a:off x="6502650" y="3161800"/>
            <a:ext cx="258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lvetica Neue"/>
                <a:ea typeface="Helvetica Neue"/>
                <a:cs typeface="Helvetica Neue"/>
                <a:sym typeface="Helvetica Neue"/>
              </a:rPr>
              <a:t>Appearance channels</a:t>
            </a:r>
            <a:endParaRPr b="1" sz="2000">
              <a:solidFill>
                <a:schemeClr val="dk2"/>
              </a:solidFill>
              <a:latin typeface="Helvetica Neue"/>
              <a:ea typeface="Helvetica Neue"/>
              <a:cs typeface="Helvetica Neue"/>
              <a:sym typeface="Helvetica Neue"/>
            </a:endParaRPr>
          </a:p>
        </p:txBody>
      </p:sp>
      <p:sp>
        <p:nvSpPr>
          <p:cNvPr id="133" name="Google Shape;133;p19"/>
          <p:cNvSpPr txBox="1"/>
          <p:nvPr/>
        </p:nvSpPr>
        <p:spPr>
          <a:xfrm>
            <a:off x="6502650" y="4901125"/>
            <a:ext cx="300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lvetica Neue"/>
                <a:ea typeface="Helvetica Neue"/>
                <a:cs typeface="Helvetica Neue"/>
                <a:sym typeface="Helvetica Neue"/>
              </a:rPr>
              <a:t>Disappearance channels</a:t>
            </a:r>
            <a:endParaRPr b="1" sz="2000">
              <a:solidFill>
                <a:schemeClr val="dk2"/>
              </a:solidFill>
              <a:latin typeface="Helvetica Neue"/>
              <a:ea typeface="Helvetica Neue"/>
              <a:cs typeface="Helvetica Neue"/>
              <a:sym typeface="Helvetica Neue"/>
            </a:endParaRPr>
          </a:p>
        </p:txBody>
      </p:sp>
      <p:sp>
        <p:nvSpPr>
          <p:cNvPr id="134" name="Google Shape;134;p19"/>
          <p:cNvSpPr txBox="1"/>
          <p:nvPr/>
        </p:nvSpPr>
        <p:spPr>
          <a:xfrm>
            <a:off x="396642" y="1808350"/>
            <a:ext cx="2736000" cy="558000"/>
          </a:xfrm>
          <a:prstGeom prst="rect">
            <a:avLst/>
          </a:prstGeom>
          <a:noFill/>
          <a:ln>
            <a:noFill/>
          </a:ln>
        </p:spPr>
        <p:txBody>
          <a:bodyPr anchorCtr="0" anchor="t" bIns="91425" lIns="91425" spcFirstLastPara="1" rIns="91425" wrap="square" tIns="91425">
            <a:spAutoFit/>
          </a:bodyPr>
          <a:lstStyle/>
          <a:p>
            <a:pPr indent="-382635" lvl="0" marL="457200" rtl="0" algn="l">
              <a:lnSpc>
                <a:spcPct val="115000"/>
              </a:lnSpc>
              <a:spcBef>
                <a:spcPts val="0"/>
              </a:spcBef>
              <a:spcAft>
                <a:spcPts val="0"/>
              </a:spcAft>
              <a:buClr>
                <a:schemeClr val="dk2"/>
              </a:buClr>
              <a:buSzPts val="2426"/>
              <a:buFont typeface="Helvetica Neue"/>
              <a:buChar char="●"/>
            </a:pPr>
            <a:r>
              <a:rPr lang="en" sz="2425">
                <a:solidFill>
                  <a:schemeClr val="dk2"/>
                </a:solidFill>
                <a:latin typeface="Helvetica Neue"/>
                <a:ea typeface="Helvetica Neue"/>
                <a:cs typeface="Helvetica Neue"/>
                <a:sym typeface="Helvetica Neue"/>
              </a:rPr>
              <a:t>Four channels</a:t>
            </a:r>
            <a:endParaRPr b="1" sz="2425">
              <a:solidFill>
                <a:schemeClr val="dk2"/>
              </a:solidFill>
              <a:latin typeface="Helvetica Neue"/>
              <a:ea typeface="Helvetica Neue"/>
              <a:cs typeface="Helvetica Neue"/>
              <a:sym typeface="Helvetica Neue"/>
            </a:endParaRPr>
          </a:p>
        </p:txBody>
      </p:sp>
      <p:pic>
        <p:nvPicPr>
          <p:cNvPr id="135" name="Google Shape;135;p19"/>
          <p:cNvPicPr preferRelativeResize="0"/>
          <p:nvPr/>
        </p:nvPicPr>
        <p:blipFill>
          <a:blip r:embed="rId4">
            <a:alphaModFix/>
          </a:blip>
          <a:stretch>
            <a:fillRect/>
          </a:stretch>
        </p:blipFill>
        <p:spPr>
          <a:xfrm>
            <a:off x="1462950" y="5218400"/>
            <a:ext cx="1058425" cy="290225"/>
          </a:xfrm>
          <a:prstGeom prst="rect">
            <a:avLst/>
          </a:prstGeom>
          <a:noFill/>
          <a:ln>
            <a:noFill/>
          </a:ln>
        </p:spPr>
      </p:pic>
      <p:pic>
        <p:nvPicPr>
          <p:cNvPr id="136" name="Google Shape;136;p19"/>
          <p:cNvPicPr preferRelativeResize="0"/>
          <p:nvPr/>
        </p:nvPicPr>
        <p:blipFill>
          <a:blip r:embed="rId5">
            <a:alphaModFix/>
          </a:blip>
          <a:stretch>
            <a:fillRect/>
          </a:stretch>
        </p:blipFill>
        <p:spPr>
          <a:xfrm>
            <a:off x="1462950" y="3470338"/>
            <a:ext cx="1060704" cy="308568"/>
          </a:xfrm>
          <a:prstGeom prst="rect">
            <a:avLst/>
          </a:prstGeom>
          <a:noFill/>
          <a:ln>
            <a:noFill/>
          </a:ln>
        </p:spPr>
      </p:pic>
      <p:pic>
        <p:nvPicPr>
          <p:cNvPr id="137" name="Google Shape;137;p19"/>
          <p:cNvPicPr preferRelativeResize="0"/>
          <p:nvPr/>
        </p:nvPicPr>
        <p:blipFill>
          <a:blip r:embed="rId6">
            <a:alphaModFix/>
          </a:blip>
          <a:stretch>
            <a:fillRect/>
          </a:stretch>
        </p:blipFill>
        <p:spPr>
          <a:xfrm>
            <a:off x="1462950" y="3143450"/>
            <a:ext cx="1060704" cy="250712"/>
          </a:xfrm>
          <a:prstGeom prst="rect">
            <a:avLst/>
          </a:prstGeom>
          <a:noFill/>
          <a:ln>
            <a:noFill/>
          </a:ln>
        </p:spPr>
      </p:pic>
      <p:pic>
        <p:nvPicPr>
          <p:cNvPr id="138" name="Google Shape;138;p19"/>
          <p:cNvPicPr preferRelativeResize="0"/>
          <p:nvPr/>
        </p:nvPicPr>
        <p:blipFill>
          <a:blip r:embed="rId7">
            <a:alphaModFix/>
          </a:blip>
          <a:stretch>
            <a:fillRect/>
          </a:stretch>
        </p:blipFill>
        <p:spPr>
          <a:xfrm>
            <a:off x="1462950" y="4901125"/>
            <a:ext cx="1060704" cy="2410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20"/>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0"/>
          <p:cNvSpPr txBox="1"/>
          <p:nvPr/>
        </p:nvSpPr>
        <p:spPr>
          <a:xfrm>
            <a:off x="869150" y="1513300"/>
            <a:ext cx="7908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000">
                <a:solidFill>
                  <a:schemeClr val="dk2"/>
                </a:solidFill>
                <a:latin typeface="Times New Roman"/>
                <a:ea typeface="Times New Roman"/>
                <a:cs typeface="Times New Roman"/>
                <a:sym typeface="Times New Roman"/>
              </a:rPr>
              <a:t>θ</a:t>
            </a:r>
            <a:r>
              <a:rPr b="1" baseline="-25000" i="1" lang="en" sz="2000">
                <a:solidFill>
                  <a:schemeClr val="dk2"/>
                </a:solidFill>
                <a:latin typeface="Times New Roman"/>
                <a:ea typeface="Times New Roman"/>
                <a:cs typeface="Times New Roman"/>
                <a:sym typeface="Times New Roman"/>
              </a:rPr>
              <a:t>23</a:t>
            </a:r>
            <a:r>
              <a:rPr lang="en" sz="2000">
                <a:solidFill>
                  <a:schemeClr val="dk2"/>
                </a:solidFill>
                <a:latin typeface="Helvetica Neue"/>
                <a:ea typeface="Helvetica Neue"/>
                <a:cs typeface="Helvetica Neue"/>
                <a:sym typeface="Helvetica Neue"/>
              </a:rPr>
              <a:t> ranges from approximately 39 to 51 degrees, </a:t>
            </a:r>
            <a:r>
              <a:rPr b="1" i="1" lang="en" sz="2000">
                <a:solidFill>
                  <a:schemeClr val="dk2"/>
                </a:solidFill>
                <a:latin typeface="Times New Roman"/>
                <a:ea typeface="Times New Roman"/>
                <a:cs typeface="Times New Roman"/>
                <a:sym typeface="Times New Roman"/>
              </a:rPr>
              <a:t>δ</a:t>
            </a:r>
            <a:r>
              <a:rPr b="1" baseline="-25000" i="1" lang="en" sz="2000">
                <a:solidFill>
                  <a:schemeClr val="dk2"/>
                </a:solidFill>
                <a:latin typeface="Times New Roman"/>
                <a:ea typeface="Times New Roman"/>
                <a:cs typeface="Times New Roman"/>
                <a:sym typeface="Times New Roman"/>
              </a:rPr>
              <a:t>CP</a:t>
            </a:r>
            <a:r>
              <a:rPr baseline="-25000" lang="en" sz="2000">
                <a:solidFill>
                  <a:schemeClr val="dk2"/>
                </a:solidFill>
                <a:latin typeface="Helvetica Neue"/>
                <a:ea typeface="Helvetica Neue"/>
                <a:cs typeface="Helvetica Neue"/>
                <a:sym typeface="Helvetica Neue"/>
              </a:rPr>
              <a:t> </a:t>
            </a:r>
            <a:r>
              <a:rPr lang="en" sz="2000">
                <a:solidFill>
                  <a:schemeClr val="dk2"/>
                </a:solidFill>
                <a:latin typeface="Helvetica Neue"/>
                <a:ea typeface="Helvetica Neue"/>
                <a:cs typeface="Helvetica Neue"/>
                <a:sym typeface="Helvetica Neue"/>
              </a:rPr>
              <a:t>ranges from 0 to 360</a:t>
            </a:r>
            <a:r>
              <a:rPr lang="en" sz="2000">
                <a:solidFill>
                  <a:schemeClr val="dk2"/>
                </a:solidFill>
                <a:latin typeface="Helvetica Neue"/>
                <a:ea typeface="Helvetica Neue"/>
                <a:cs typeface="Helvetica Neue"/>
                <a:sym typeface="Helvetica Neue"/>
              </a:rPr>
              <a:t> degrees.</a:t>
            </a:r>
            <a:endParaRPr sz="2000">
              <a:solidFill>
                <a:schemeClr val="dk2"/>
              </a:solidFill>
              <a:latin typeface="Helvetica Neue"/>
              <a:ea typeface="Helvetica Neue"/>
              <a:cs typeface="Helvetica Neue"/>
              <a:sym typeface="Helvetica Neue"/>
            </a:endParaRPr>
          </a:p>
        </p:txBody>
      </p:sp>
      <p:sp>
        <p:nvSpPr>
          <p:cNvPr id="145" name="Google Shape;145;p20"/>
          <p:cNvSpPr txBox="1"/>
          <p:nvPr/>
        </p:nvSpPr>
        <p:spPr>
          <a:xfrm>
            <a:off x="322350" y="792425"/>
            <a:ext cx="8388900" cy="558000"/>
          </a:xfrm>
          <a:prstGeom prst="rect">
            <a:avLst/>
          </a:prstGeom>
          <a:noFill/>
          <a:ln>
            <a:noFill/>
          </a:ln>
        </p:spPr>
        <p:txBody>
          <a:bodyPr anchorCtr="0" anchor="t" bIns="91425" lIns="91425" spcFirstLastPara="1" rIns="91425" wrap="square" tIns="91425">
            <a:spAutoFit/>
          </a:bodyPr>
          <a:lstStyle/>
          <a:p>
            <a:pPr indent="-382635" lvl="0" marL="457200" rtl="0" algn="l">
              <a:lnSpc>
                <a:spcPct val="115000"/>
              </a:lnSpc>
              <a:spcBef>
                <a:spcPts val="0"/>
              </a:spcBef>
              <a:spcAft>
                <a:spcPts val="0"/>
              </a:spcAft>
              <a:buClr>
                <a:schemeClr val="dk2"/>
              </a:buClr>
              <a:buSzPts val="2426"/>
              <a:buFont typeface="Helvetica Neue"/>
              <a:buChar char="●"/>
            </a:pPr>
            <a:r>
              <a:rPr lang="en" sz="2425">
                <a:solidFill>
                  <a:schemeClr val="dk2"/>
                </a:solidFill>
                <a:latin typeface="Helvetica Neue"/>
                <a:ea typeface="Helvetica Neue"/>
                <a:cs typeface="Helvetica Neue"/>
                <a:sym typeface="Helvetica Neue"/>
              </a:rPr>
              <a:t>Mixing angle </a:t>
            </a:r>
            <a:r>
              <a:rPr b="1" i="1" lang="en" sz="2425">
                <a:solidFill>
                  <a:schemeClr val="dk2"/>
                </a:solidFill>
                <a:latin typeface="Times New Roman"/>
                <a:ea typeface="Times New Roman"/>
                <a:cs typeface="Times New Roman"/>
                <a:sym typeface="Times New Roman"/>
              </a:rPr>
              <a:t>θ</a:t>
            </a:r>
            <a:r>
              <a:rPr b="1" baseline="-25000" i="1" lang="en" sz="2425">
                <a:solidFill>
                  <a:schemeClr val="dk2"/>
                </a:solidFill>
                <a:latin typeface="Times New Roman"/>
                <a:ea typeface="Times New Roman"/>
                <a:cs typeface="Times New Roman"/>
                <a:sym typeface="Times New Roman"/>
              </a:rPr>
              <a:t>23</a:t>
            </a:r>
            <a:r>
              <a:rPr lang="en" sz="2425">
                <a:solidFill>
                  <a:schemeClr val="dk2"/>
                </a:solidFill>
                <a:latin typeface="Helvetica Neue"/>
                <a:ea typeface="Helvetica Neue"/>
                <a:cs typeface="Helvetica Neue"/>
                <a:sym typeface="Helvetica Neue"/>
              </a:rPr>
              <a:t>, and CP phase </a:t>
            </a:r>
            <a:r>
              <a:rPr b="1" i="1" lang="en" sz="2425">
                <a:solidFill>
                  <a:schemeClr val="dk2"/>
                </a:solidFill>
                <a:latin typeface="Times New Roman"/>
                <a:ea typeface="Times New Roman"/>
                <a:cs typeface="Times New Roman"/>
                <a:sym typeface="Times New Roman"/>
              </a:rPr>
              <a:t>δ</a:t>
            </a:r>
            <a:r>
              <a:rPr b="1" baseline="-25000" i="1" lang="en" sz="2425">
                <a:solidFill>
                  <a:schemeClr val="dk2"/>
                </a:solidFill>
                <a:latin typeface="Times New Roman"/>
                <a:ea typeface="Times New Roman"/>
                <a:cs typeface="Times New Roman"/>
                <a:sym typeface="Times New Roman"/>
              </a:rPr>
              <a:t>CP</a:t>
            </a:r>
            <a:r>
              <a:rPr b="1" lang="en" sz="2425">
                <a:solidFill>
                  <a:schemeClr val="dk2"/>
                </a:solidFill>
                <a:latin typeface="Helvetica Neue"/>
                <a:ea typeface="Helvetica Neue"/>
                <a:cs typeface="Helvetica Neue"/>
                <a:sym typeface="Helvetica Neue"/>
              </a:rPr>
              <a:t> </a:t>
            </a:r>
            <a:endParaRPr b="1" sz="2425">
              <a:solidFill>
                <a:schemeClr val="dk2"/>
              </a:solidFill>
              <a:latin typeface="Helvetica Neue"/>
              <a:ea typeface="Helvetica Neue"/>
              <a:cs typeface="Helvetica Neue"/>
              <a:sym typeface="Helvetica Neue"/>
            </a:endParaRPr>
          </a:p>
        </p:txBody>
      </p:sp>
      <p:sp>
        <p:nvSpPr>
          <p:cNvPr id="146" name="Google Shape;146;p20"/>
          <p:cNvSpPr txBox="1"/>
          <p:nvPr/>
        </p:nvSpPr>
        <p:spPr>
          <a:xfrm>
            <a:off x="322350" y="2436100"/>
            <a:ext cx="8388900" cy="558000"/>
          </a:xfrm>
          <a:prstGeom prst="rect">
            <a:avLst/>
          </a:prstGeom>
          <a:noFill/>
          <a:ln>
            <a:noFill/>
          </a:ln>
        </p:spPr>
        <p:txBody>
          <a:bodyPr anchorCtr="0" anchor="t" bIns="91425" lIns="91425" spcFirstLastPara="1" rIns="91425" wrap="square" tIns="91425">
            <a:spAutoFit/>
          </a:bodyPr>
          <a:lstStyle/>
          <a:p>
            <a:pPr indent="-382635" lvl="0" marL="457200" rtl="0" algn="l">
              <a:lnSpc>
                <a:spcPct val="115000"/>
              </a:lnSpc>
              <a:spcBef>
                <a:spcPts val="0"/>
              </a:spcBef>
              <a:spcAft>
                <a:spcPts val="0"/>
              </a:spcAft>
              <a:buClr>
                <a:schemeClr val="dk2"/>
              </a:buClr>
              <a:buSzPts val="2426"/>
              <a:buFont typeface="Helvetica Neue"/>
              <a:buChar char="●"/>
            </a:pPr>
            <a:r>
              <a:rPr lang="en" sz="2425">
                <a:solidFill>
                  <a:schemeClr val="dk2"/>
                </a:solidFill>
                <a:latin typeface="Helvetica Neue"/>
                <a:ea typeface="Helvetica Neue"/>
                <a:cs typeface="Helvetica Neue"/>
                <a:sym typeface="Helvetica Neue"/>
              </a:rPr>
              <a:t>Mass hierarchy </a:t>
            </a:r>
            <a:r>
              <a:rPr b="1" i="1" lang="en" sz="2425">
                <a:solidFill>
                  <a:schemeClr val="dk2"/>
                </a:solidFill>
                <a:latin typeface="Times New Roman"/>
                <a:ea typeface="Times New Roman"/>
                <a:cs typeface="Times New Roman"/>
                <a:sym typeface="Times New Roman"/>
              </a:rPr>
              <a:t>ldm</a:t>
            </a:r>
            <a:endParaRPr i="1" sz="2000">
              <a:solidFill>
                <a:schemeClr val="dk2"/>
              </a:solidFill>
              <a:latin typeface="Times New Roman"/>
              <a:ea typeface="Times New Roman"/>
              <a:cs typeface="Times New Roman"/>
              <a:sym typeface="Times New Roman"/>
            </a:endParaRPr>
          </a:p>
        </p:txBody>
      </p:sp>
      <p:pic>
        <p:nvPicPr>
          <p:cNvPr id="147" name="Google Shape;147;p20"/>
          <p:cNvPicPr preferRelativeResize="0"/>
          <p:nvPr/>
        </p:nvPicPr>
        <p:blipFill>
          <a:blip r:embed="rId3">
            <a:alphaModFix/>
          </a:blip>
          <a:stretch>
            <a:fillRect/>
          </a:stretch>
        </p:blipFill>
        <p:spPr>
          <a:xfrm>
            <a:off x="4967950" y="2726100"/>
            <a:ext cx="3372175" cy="2915525"/>
          </a:xfrm>
          <a:prstGeom prst="rect">
            <a:avLst/>
          </a:prstGeom>
          <a:noFill/>
          <a:ln>
            <a:noFill/>
          </a:ln>
        </p:spPr>
      </p:pic>
      <p:sp>
        <p:nvSpPr>
          <p:cNvPr id="148" name="Google Shape;148;p20"/>
          <p:cNvSpPr txBox="1"/>
          <p:nvPr/>
        </p:nvSpPr>
        <p:spPr>
          <a:xfrm>
            <a:off x="869150" y="3070300"/>
            <a:ext cx="4019400" cy="29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2"/>
                </a:solidFill>
                <a:latin typeface="Helvetica Neue"/>
                <a:ea typeface="Helvetica Neue"/>
                <a:cs typeface="Helvetica Neue"/>
                <a:sym typeface="Helvetica Neue"/>
              </a:rPr>
              <a:t>We are only able to know the difference and its orderings.</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b="1" i="1" lang="en" sz="2000">
                <a:solidFill>
                  <a:schemeClr val="dk2"/>
                </a:solidFill>
                <a:latin typeface="Times New Roman"/>
                <a:ea typeface="Times New Roman"/>
                <a:cs typeface="Times New Roman"/>
                <a:sym typeface="Times New Roman"/>
              </a:rPr>
              <a:t>l</a:t>
            </a:r>
            <a:r>
              <a:rPr b="1" i="1" lang="en" sz="2000">
                <a:solidFill>
                  <a:schemeClr val="dk2"/>
                </a:solidFill>
                <a:latin typeface="Times New Roman"/>
                <a:ea typeface="Times New Roman"/>
                <a:cs typeface="Times New Roman"/>
                <a:sym typeface="Times New Roman"/>
              </a:rPr>
              <a:t>dm</a:t>
            </a:r>
            <a:r>
              <a:rPr lang="en" sz="2000">
                <a:solidFill>
                  <a:schemeClr val="dk2"/>
                </a:solidFill>
                <a:latin typeface="Helvetica Neue"/>
                <a:ea typeface="Helvetica Neue"/>
                <a:cs typeface="Helvetica Neue"/>
                <a:sym typeface="Helvetica Neue"/>
              </a:rPr>
              <a:t> only has two </a:t>
            </a:r>
            <a:r>
              <a:rPr lang="en" sz="2000">
                <a:solidFill>
                  <a:schemeClr val="dk2"/>
                </a:solidFill>
                <a:latin typeface="Helvetica Neue"/>
                <a:ea typeface="Helvetica Neue"/>
                <a:cs typeface="Helvetica Neue"/>
                <a:sym typeface="Helvetica Neue"/>
              </a:rPr>
              <a:t>significant</a:t>
            </a:r>
            <a:r>
              <a:rPr lang="en" sz="2000">
                <a:solidFill>
                  <a:schemeClr val="dk2"/>
                </a:solidFill>
                <a:latin typeface="Helvetica Neue"/>
                <a:ea typeface="Helvetica Neue"/>
                <a:cs typeface="Helvetica Neue"/>
                <a:sym typeface="Helvetica Neue"/>
              </a:rPr>
              <a:t> peaks, which tells us that we can split our train data into NO and IO two parts.</a:t>
            </a:r>
            <a:endParaRPr sz="2000">
              <a:solidFill>
                <a:schemeClr val="dk2"/>
              </a:solidFill>
              <a:latin typeface="Helvetica Neue"/>
              <a:ea typeface="Helvetica Neue"/>
              <a:cs typeface="Helvetica Neue"/>
              <a:sym typeface="Helvetica Neue"/>
            </a:endParaRPr>
          </a:p>
          <a:p>
            <a:pPr indent="0" lvl="0" marL="0" rtl="0" algn="l">
              <a:spcBef>
                <a:spcPts val="1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149" name="Google Shape;149;p20"/>
          <p:cNvSpPr txBox="1"/>
          <p:nvPr/>
        </p:nvSpPr>
        <p:spPr>
          <a:xfrm>
            <a:off x="5316475" y="5641625"/>
            <a:ext cx="70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rPr>
              <a:t>NO</a:t>
            </a:r>
            <a:endParaRPr b="1" sz="2000">
              <a:solidFill>
                <a:schemeClr val="dk2"/>
              </a:solidFill>
            </a:endParaRPr>
          </a:p>
        </p:txBody>
      </p:sp>
      <p:sp>
        <p:nvSpPr>
          <p:cNvPr id="150" name="Google Shape;150;p20"/>
          <p:cNvSpPr txBox="1"/>
          <p:nvPr/>
        </p:nvSpPr>
        <p:spPr>
          <a:xfrm>
            <a:off x="7397475" y="5641625"/>
            <a:ext cx="70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rPr>
              <a:t>I</a:t>
            </a:r>
            <a:r>
              <a:rPr b="1" lang="en" sz="2000">
                <a:solidFill>
                  <a:schemeClr val="dk2"/>
                </a:solidFill>
              </a:rPr>
              <a:t>O</a:t>
            </a:r>
            <a:endParaRPr b="1" sz="2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2" type="sldNum"/>
          </p:nvPr>
        </p:nvSpPr>
        <p:spPr>
          <a:xfrm>
            <a:off x="8472458" y="63192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1"/>
          <p:cNvPicPr preferRelativeResize="0"/>
          <p:nvPr/>
        </p:nvPicPr>
        <p:blipFill>
          <a:blip r:embed="rId3">
            <a:alphaModFix/>
          </a:blip>
          <a:stretch>
            <a:fillRect/>
          </a:stretch>
        </p:blipFill>
        <p:spPr>
          <a:xfrm>
            <a:off x="152400" y="530775"/>
            <a:ext cx="8839202" cy="2232554"/>
          </a:xfrm>
          <a:prstGeom prst="rect">
            <a:avLst/>
          </a:prstGeom>
          <a:noFill/>
          <a:ln>
            <a:noFill/>
          </a:ln>
        </p:spPr>
      </p:pic>
      <p:sp>
        <p:nvSpPr>
          <p:cNvPr id="157" name="Google Shape;157;p21"/>
          <p:cNvSpPr txBox="1"/>
          <p:nvPr/>
        </p:nvSpPr>
        <p:spPr>
          <a:xfrm>
            <a:off x="1168438" y="3266900"/>
            <a:ext cx="72213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Tasked to find the correlation between </a:t>
            </a:r>
            <a:r>
              <a:rPr b="1" lang="en" sz="2200">
                <a:solidFill>
                  <a:srgbClr val="741C78"/>
                </a:solidFill>
                <a:latin typeface="Helvetica Neue"/>
                <a:ea typeface="Helvetica Neue"/>
                <a:cs typeface="Helvetica Neue"/>
                <a:sym typeface="Helvetica Neue"/>
              </a:rPr>
              <a:t>2 ANGLES</a:t>
            </a:r>
            <a:r>
              <a:rPr lang="en" sz="2200">
                <a:solidFill>
                  <a:schemeClr val="dk1"/>
                </a:solidFill>
                <a:latin typeface="Helvetica Neue"/>
                <a:ea typeface="Helvetica Neue"/>
                <a:cs typeface="Helvetica Neue"/>
                <a:sym typeface="Helvetica Neue"/>
              </a:rPr>
              <a:t> and </a:t>
            </a:r>
            <a:br>
              <a:rPr b="1" lang="en" sz="2200">
                <a:solidFill>
                  <a:srgbClr val="741C78"/>
                </a:solidFill>
                <a:latin typeface="Helvetica Neue"/>
                <a:ea typeface="Helvetica Neue"/>
                <a:cs typeface="Helvetica Neue"/>
                <a:sym typeface="Helvetica Neue"/>
              </a:rPr>
            </a:br>
            <a:r>
              <a:rPr b="1" lang="en" sz="2200">
                <a:solidFill>
                  <a:srgbClr val="741C78"/>
                </a:solidFill>
                <a:latin typeface="Helvetica Neue"/>
                <a:ea typeface="Helvetica Neue"/>
                <a:cs typeface="Helvetica Neue"/>
                <a:sym typeface="Helvetica Neue"/>
              </a:rPr>
              <a:t>4 SPECTRUMS</a:t>
            </a:r>
            <a:r>
              <a:rPr lang="en" sz="2200">
                <a:solidFill>
                  <a:schemeClr val="dk1"/>
                </a:solidFill>
                <a:latin typeface="Helvetica Neue"/>
                <a:ea typeface="Helvetica Neue"/>
                <a:cs typeface="Helvetica Neue"/>
                <a:sym typeface="Helvetica Neue"/>
              </a:rPr>
              <a:t>.</a:t>
            </a:r>
            <a:endParaRPr sz="2200">
              <a:solidFill>
                <a:schemeClr val="dk1"/>
              </a:solidFill>
              <a:latin typeface="Helvetica Neue"/>
              <a:ea typeface="Helvetica Neue"/>
              <a:cs typeface="Helvetica Neue"/>
              <a:sym typeface="Helvetica Neue"/>
            </a:endParaRPr>
          </a:p>
        </p:txBody>
      </p:sp>
      <p:sp>
        <p:nvSpPr>
          <p:cNvPr id="158" name="Google Shape;158;p21"/>
          <p:cNvSpPr/>
          <p:nvPr/>
        </p:nvSpPr>
        <p:spPr>
          <a:xfrm>
            <a:off x="754263" y="3203375"/>
            <a:ext cx="274200" cy="1022400"/>
          </a:xfrm>
          <a:prstGeom prst="leftBrace">
            <a:avLst>
              <a:gd fmla="val 50000" name="adj1"/>
              <a:gd fmla="val 50000" name="adj2"/>
            </a:avLst>
          </a:prstGeom>
          <a:noFill/>
          <a:ln cap="flat" cmpd="sng" w="38100">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7CAFD7"/>
              </a:solidFill>
              <a:latin typeface="Helvetica Neue"/>
              <a:ea typeface="Helvetica Neue"/>
              <a:cs typeface="Helvetica Neue"/>
              <a:sym typeface="Helvetica Neue"/>
            </a:endParaRPr>
          </a:p>
        </p:txBody>
      </p:sp>
      <p:sp>
        <p:nvSpPr>
          <p:cNvPr id="159" name="Google Shape;159;p21"/>
          <p:cNvSpPr/>
          <p:nvPr/>
        </p:nvSpPr>
        <p:spPr>
          <a:xfrm>
            <a:off x="8181238" y="3203375"/>
            <a:ext cx="208500" cy="1022400"/>
          </a:xfrm>
          <a:prstGeom prst="rightBrace">
            <a:avLst>
              <a:gd fmla="val 50000" name="adj1"/>
              <a:gd fmla="val 50000" name="adj2"/>
            </a:avLst>
          </a:prstGeom>
          <a:noFill/>
          <a:ln cap="flat" cmpd="sng" w="38100">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109175" y="340300"/>
            <a:ext cx="6193200" cy="2630100"/>
          </a:xfrm>
          <a:prstGeom prst="roundRect">
            <a:avLst>
              <a:gd fmla="val 16667" name="adj"/>
            </a:avLst>
          </a:prstGeom>
          <a:noFill/>
          <a:ln cap="flat" cmpd="sng" w="19050">
            <a:solidFill>
              <a:srgbClr val="0066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1"/>
          <p:cNvCxnSpPr/>
          <p:nvPr/>
        </p:nvCxnSpPr>
        <p:spPr>
          <a:xfrm>
            <a:off x="4992150" y="3007200"/>
            <a:ext cx="1302300" cy="365700"/>
          </a:xfrm>
          <a:prstGeom prst="straightConnector1">
            <a:avLst/>
          </a:prstGeom>
          <a:noFill/>
          <a:ln cap="flat" cmpd="sng" w="28575">
            <a:solidFill>
              <a:srgbClr val="0066CC"/>
            </a:solidFill>
            <a:prstDash val="solid"/>
            <a:round/>
            <a:headEnd len="med" w="med" type="none"/>
            <a:tailEnd len="med" w="med" type="triangle"/>
          </a:ln>
        </p:spPr>
      </p:cxnSp>
      <p:grpSp>
        <p:nvGrpSpPr>
          <p:cNvPr id="162" name="Google Shape;162;p21"/>
          <p:cNvGrpSpPr/>
          <p:nvPr/>
        </p:nvGrpSpPr>
        <p:grpSpPr>
          <a:xfrm>
            <a:off x="587721" y="4508591"/>
            <a:ext cx="8041965" cy="1810618"/>
            <a:chOff x="-3109675" y="3852650"/>
            <a:chExt cx="10972800" cy="2753792"/>
          </a:xfrm>
        </p:grpSpPr>
        <p:pic>
          <p:nvPicPr>
            <p:cNvPr id="163" name="Google Shape;163;p21"/>
            <p:cNvPicPr preferRelativeResize="0"/>
            <p:nvPr/>
          </p:nvPicPr>
          <p:blipFill rotWithShape="1">
            <a:blip r:embed="rId4">
              <a:alphaModFix/>
            </a:blip>
            <a:srcRect b="0" l="0" r="0" t="50054"/>
            <a:stretch/>
          </p:blipFill>
          <p:spPr>
            <a:xfrm>
              <a:off x="2376725" y="3857950"/>
              <a:ext cx="5486400" cy="2743201"/>
            </a:xfrm>
            <a:prstGeom prst="rect">
              <a:avLst/>
            </a:prstGeom>
            <a:noFill/>
            <a:ln>
              <a:noFill/>
            </a:ln>
          </p:spPr>
        </p:pic>
        <p:pic>
          <p:nvPicPr>
            <p:cNvPr id="164" name="Google Shape;164;p21"/>
            <p:cNvPicPr preferRelativeResize="0"/>
            <p:nvPr/>
          </p:nvPicPr>
          <p:blipFill rotWithShape="1">
            <a:blip r:embed="rId4">
              <a:alphaModFix/>
            </a:blip>
            <a:srcRect b="49761" l="0" r="0" t="0"/>
            <a:stretch/>
          </p:blipFill>
          <p:spPr>
            <a:xfrm>
              <a:off x="-3109675" y="3852650"/>
              <a:ext cx="5486400" cy="2753792"/>
            </a:xfrm>
            <a:prstGeom prst="rect">
              <a:avLst/>
            </a:prstGeom>
            <a:noFill/>
            <a:ln>
              <a:noFill/>
            </a:ln>
          </p:spPr>
        </p:pic>
      </p:grpSp>
      <p:cxnSp>
        <p:nvCxnSpPr>
          <p:cNvPr id="165" name="Google Shape;165;p21"/>
          <p:cNvCxnSpPr/>
          <p:nvPr/>
        </p:nvCxnSpPr>
        <p:spPr>
          <a:xfrm rot="10800000">
            <a:off x="3359475" y="4026350"/>
            <a:ext cx="1275000" cy="536700"/>
          </a:xfrm>
          <a:prstGeom prst="straightConnector1">
            <a:avLst/>
          </a:prstGeom>
          <a:noFill/>
          <a:ln cap="flat" cmpd="sng" w="28575">
            <a:solidFill>
              <a:srgbClr val="0066CC"/>
            </a:solidFill>
            <a:prstDash val="solid"/>
            <a:round/>
            <a:headEnd len="med" w="med" type="none"/>
            <a:tailEnd len="med" w="med" type="triangle"/>
          </a:ln>
        </p:spPr>
      </p:cxnSp>
      <p:sp>
        <p:nvSpPr>
          <p:cNvPr id="166" name="Google Shape;166;p21"/>
          <p:cNvSpPr txBox="1"/>
          <p:nvPr/>
        </p:nvSpPr>
        <p:spPr>
          <a:xfrm>
            <a:off x="7059850" y="969800"/>
            <a:ext cx="1329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066CC"/>
                </a:solidFill>
                <a:latin typeface="Helvetica Neue"/>
                <a:ea typeface="Helvetica Neue"/>
                <a:cs typeface="Helvetica Neue"/>
                <a:sym typeface="Helvetica Neue"/>
              </a:rPr>
              <a:t>Separate</a:t>
            </a:r>
            <a:r>
              <a:rPr b="1" lang="en" sz="1900">
                <a:solidFill>
                  <a:srgbClr val="0066CC"/>
                </a:solidFill>
                <a:latin typeface="Helvetica Neue"/>
                <a:ea typeface="Helvetica Neue"/>
                <a:cs typeface="Helvetica Neue"/>
                <a:sym typeface="Helvetica Neue"/>
              </a:rPr>
              <a:t> data into two groups.</a:t>
            </a:r>
            <a:endParaRPr b="1" sz="1900">
              <a:solidFill>
                <a:srgbClr val="0066CC"/>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